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9753600" cx="13004800"/>
  <p:notesSz cx="6858000" cy="9144000"/>
  <p:embeddedFontLst>
    <p:embeddedFont>
      <p:font typeface="Tahoma"/>
      <p:regular r:id="rId26"/>
      <p:bold r:id="rId27"/>
    </p:embeddedFont>
    <p:embeddedFont>
      <p:font typeface="Helvetica Neue"/>
      <p:regular r:id="rId28"/>
      <p:bold r:id="rId29"/>
      <p:italic r:id="rId30"/>
      <p:boldItalic r:id="rId31"/>
    </p:embeddedFont>
    <p:embeddedFont>
      <p:font typeface="Helvetica Neue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072"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ahoma-regular.fntdata"/><Relationship Id="rId25" Type="http://schemas.openxmlformats.org/officeDocument/2006/relationships/slide" Target="slides/slide20.xml"/><Relationship Id="rId28" Type="http://schemas.openxmlformats.org/officeDocument/2006/relationships/font" Target="fonts/HelveticaNeue-regular.fntdata"/><Relationship Id="rId27" Type="http://schemas.openxmlformats.org/officeDocument/2006/relationships/font" Target="fonts/Tahom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33" Type="http://schemas.openxmlformats.org/officeDocument/2006/relationships/font" Target="fonts/HelveticaNeueLight-bold.fntdata"/><Relationship Id="rId10" Type="http://schemas.openxmlformats.org/officeDocument/2006/relationships/slide" Target="slides/slide5.xml"/><Relationship Id="rId32" Type="http://schemas.openxmlformats.org/officeDocument/2006/relationships/font" Target="fonts/HelveticaNeueLight-regular.fntdata"/><Relationship Id="rId13" Type="http://schemas.openxmlformats.org/officeDocument/2006/relationships/slide" Target="slides/slide8.xml"/><Relationship Id="rId35" Type="http://schemas.openxmlformats.org/officeDocument/2006/relationships/font" Target="fonts/HelveticaNeueLight-boldItalic.fntdata"/><Relationship Id="rId12" Type="http://schemas.openxmlformats.org/officeDocument/2006/relationships/slide" Target="slides/slide7.xml"/><Relationship Id="rId34" Type="http://schemas.openxmlformats.org/officeDocument/2006/relationships/font" Target="fonts/HelveticaNeue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hello everyone</a:t>
            </a:r>
            <a:endParaRPr/>
          </a:p>
          <a:p>
            <a:pPr indent="0" lvl="0" marL="0" rtl="0" algn="l">
              <a:spcBef>
                <a:spcPts val="0"/>
              </a:spcBef>
              <a:spcAft>
                <a:spcPts val="0"/>
              </a:spcAft>
              <a:buNone/>
            </a:pPr>
            <a:r>
              <a:rPr lang="en-US"/>
              <a:t>i’d like to start by saying that</a:t>
            </a:r>
            <a:endParaRPr/>
          </a:p>
          <a:p>
            <a:pPr indent="0" lvl="0" marL="0" rtl="0" algn="l">
              <a:spcBef>
                <a:spcPts val="0"/>
              </a:spcBef>
              <a:spcAft>
                <a:spcPts val="0"/>
              </a:spcAft>
              <a:buNone/>
            </a:pPr>
            <a:r>
              <a:rPr lang="en-US"/>
              <a:t>i absolutely admire each one of you. most of us in this room share similar troubles, obstacles and bias to overcome, coming from both outside and within our own minds. But we’re here today because we share a higher concern for the wellbeing of minorities, we share a common dream for better quality of life for all women, that goes beyond our own everyday’s lives. For this, I admire you all. You are my heroes: please, do reach out to me, at the end of the talk; i’d love to connect with you!</a:t>
            </a:r>
            <a:endParaRPr/>
          </a:p>
          <a:p>
            <a:pPr indent="0" lvl="0" marL="0" rtl="0" algn="l">
              <a:spcBef>
                <a:spcPts val="0"/>
              </a:spcBef>
              <a:spcAft>
                <a:spcPts val="0"/>
              </a:spcAft>
              <a:buNone/>
            </a:pPr>
            <a:r>
              <a:rPr lang="en-US"/>
              <a:t> The topic of this talk is about proposing an improvement to the current industry standard solution for detecting malicious traffic even though the traffic is encrypted</a:t>
            </a:r>
            <a:endParaRPr/>
          </a:p>
          <a:p>
            <a:pPr indent="0" lvl="0" marL="0" rtl="0" algn="l">
              <a:spcBef>
                <a:spcPts val="0"/>
              </a:spcBef>
              <a:spcAft>
                <a:spcPts val="0"/>
              </a:spcAft>
              <a:buNone/>
            </a:pPr>
            <a:r>
              <a:rPr lang="en-US"/>
              <a:t> </a:t>
            </a:r>
            <a:endParaRPr/>
          </a:p>
        </p:txBody>
      </p:sp>
      <p:sp>
        <p:nvSpPr>
          <p:cNvPr id="113" name="Google Shape;11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279fecb4e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279fecb4e_0_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used a public dataset made of 1million 5hundred pcap files, counting for around 100GB.</a:t>
            </a:r>
            <a:endParaRPr/>
          </a:p>
          <a:p>
            <a:pPr indent="0" lvl="0" marL="0" rtl="0" algn="l">
              <a:spcBef>
                <a:spcPts val="0"/>
              </a:spcBef>
              <a:spcAft>
                <a:spcPts val="0"/>
              </a:spcAft>
              <a:buNone/>
            </a:pPr>
            <a:r>
              <a:rPr lang="en-US"/>
              <a:t>They are already labelled as belonging either to the class called “Generic” - meaning normal traffic - or to any of the other 8 classes that identify malicious packets as part of different types of attack, for instance involving worms or fuzzers or delivering shellcode, etc.</a:t>
            </a:r>
            <a:endParaRPr/>
          </a:p>
          <a:p>
            <a:pPr indent="0" lvl="0" marL="0" rtl="0" algn="l">
              <a:spcBef>
                <a:spcPts val="0"/>
              </a:spcBef>
              <a:spcAft>
                <a:spcPts val="0"/>
              </a:spcAft>
              <a:buNone/>
            </a:pPr>
            <a:r>
              <a:rPr lang="en-US"/>
              <a:t>I consider each packet to represent an RGB image with 49 features each. Out of these,</a:t>
            </a:r>
            <a:endParaRPr/>
          </a:p>
          <a:p>
            <a:pPr indent="0" lvl="0" marL="0" rtl="0" algn="l">
              <a:spcBef>
                <a:spcPts val="0"/>
              </a:spcBef>
              <a:spcAft>
                <a:spcPts val="0"/>
              </a:spcAft>
              <a:buNone/>
            </a:pPr>
            <a:r>
              <a:rPr lang="en-US"/>
              <a:t>- the R channel in RGB is given by the 4x1 vector of time and space -related features</a:t>
            </a:r>
            <a:endParaRPr/>
          </a:p>
          <a:p>
            <a:pPr indent="0" lvl="0" marL="0" rtl="0" algn="l">
              <a:spcBef>
                <a:spcPts val="0"/>
              </a:spcBef>
              <a:spcAft>
                <a:spcPts val="0"/>
              </a:spcAft>
              <a:buNone/>
            </a:pPr>
            <a:r>
              <a:rPr lang="en-US"/>
              <a:t>- the G channel in RGB is given by the 3x37 matrix of features related to source, destination, IP and Port</a:t>
            </a:r>
            <a:endParaRPr/>
          </a:p>
          <a:p>
            <a:pPr indent="0" lvl="0" marL="0" rtl="0" algn="l">
              <a:spcBef>
                <a:spcPts val="0"/>
              </a:spcBef>
              <a:spcAft>
                <a:spcPts val="0"/>
              </a:spcAft>
              <a:buNone/>
            </a:pPr>
            <a:r>
              <a:rPr lang="en-US"/>
              <a:t>- the B channel in RGB is given by the 4x11 matrix of all remaining features</a:t>
            </a:r>
            <a:endParaRPr/>
          </a:p>
          <a:p>
            <a:pPr indent="0" lvl="0" marL="0" rtl="0" algn="l">
              <a:spcBef>
                <a:spcPts val="0"/>
              </a:spcBef>
              <a:spcAft>
                <a:spcPts val="0"/>
              </a:spcAft>
              <a:buNone/>
            </a:pPr>
            <a:r>
              <a:rPr lang="en-US"/>
              <a:t>In RGB images every pixel is an integer between 0 and 255. Therefore, I do first categorise the non-numeric features and then normalise all features so that they fall within this range.</a:t>
            </a:r>
            <a:endParaRPr/>
          </a:p>
          <a:p>
            <a:pPr indent="0" lvl="0" marL="0" rtl="0" algn="l">
              <a:spcBef>
                <a:spcPts val="0"/>
              </a:spcBef>
              <a:spcAft>
                <a:spcPts val="0"/>
              </a:spcAft>
              <a:buNone/>
            </a:pPr>
            <a:r>
              <a:rPr lang="en-US"/>
              <a:t>Once the packets are transformed into images they are classified 3 times. First according to the image features, then according to their time-based correlations and finally based on their textual correlations.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290b57402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290b57402_0_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see now how these algorithms work.</a:t>
            </a:r>
            <a:endParaRPr/>
          </a:p>
          <a:p>
            <a:pPr indent="0" lvl="0" marL="0" rtl="0" algn="l">
              <a:spcBef>
                <a:spcPts val="0"/>
              </a:spcBef>
              <a:spcAft>
                <a:spcPts val="0"/>
              </a:spcAft>
              <a:buNone/>
            </a:pPr>
            <a:r>
              <a:rPr lang="en-US"/>
              <a:t>The 3 proposed techniques are all types of neural networks. What is a neural network then.</a:t>
            </a:r>
            <a:endParaRPr/>
          </a:p>
          <a:p>
            <a:pPr indent="0" lvl="0" marL="0" rtl="0" algn="l">
              <a:spcBef>
                <a:spcPts val="0"/>
              </a:spcBef>
              <a:spcAft>
                <a:spcPts val="0"/>
              </a:spcAft>
              <a:buNone/>
            </a:pPr>
            <a:r>
              <a:rPr lang="en-US"/>
              <a:t>You can imagine it as a graph - so made of nodes and arches - which are organised in layers</a:t>
            </a:r>
            <a:endParaRPr/>
          </a:p>
          <a:p>
            <a:pPr indent="0" lvl="0" marL="0" rtl="0" algn="l">
              <a:spcBef>
                <a:spcPts val="0"/>
              </a:spcBef>
              <a:spcAft>
                <a:spcPts val="0"/>
              </a:spcAft>
              <a:buNone/>
            </a:pPr>
            <a:r>
              <a:rPr lang="en-US"/>
              <a:t>The first layer of nodes takes all the user input. These nodes either do get activated or not, based on the input. If they do activate, then they forward the user input they had received, modified according to the weight and bias that they had received as well. Otherwise, if not activated, they will forward nothing.</a:t>
            </a:r>
            <a:endParaRPr/>
          </a:p>
          <a:p>
            <a:pPr indent="0" lvl="0" marL="0" rtl="0" algn="l">
              <a:spcBef>
                <a:spcPts val="0"/>
              </a:spcBef>
              <a:spcAft>
                <a:spcPts val="0"/>
              </a:spcAft>
              <a:buNone/>
            </a:pPr>
            <a:r>
              <a:rPr lang="en-US"/>
              <a:t>Usually the activation is the sigmoid function f(x) = 1/(1+e^-x). The weight received determines the slope of the sigmoid while via bias we can control when to activate (for instance whenever f(x) is greater than 0, etc.</a:t>
            </a:r>
            <a:endParaRPr/>
          </a:p>
          <a:p>
            <a:pPr indent="0" lvl="0" marL="0" rtl="0" algn="l">
              <a:spcBef>
                <a:spcPts val="0"/>
              </a:spcBef>
              <a:spcAft>
                <a:spcPts val="0"/>
              </a:spcAft>
              <a:buNone/>
            </a:pPr>
            <a:r>
              <a:rPr lang="en-US"/>
              <a:t>The final output layer is the classification result. Therefore, if there are 9 classes like in our case, then there will be a vector of 9 elements equal to 0 or 1 whether the original input network traffic packet belongs to that class or not.</a:t>
            </a:r>
            <a:endParaRPr/>
          </a:p>
          <a:p>
            <a:pPr indent="0" lvl="0" marL="0" rtl="0" algn="l">
              <a:spcBef>
                <a:spcPts val="0"/>
              </a:spcBef>
              <a:spcAft>
                <a:spcPts val="0"/>
              </a:spcAft>
              <a:buNone/>
            </a:pPr>
            <a:r>
              <a:rPr lang="en-US"/>
              <a:t>The overall goal is to minimise the cost function as much as possible - meaning that the goal is to find the combination of weights and biases such as the difference between the final classification obtained and the expected one, is minimal. If we considered the cost function as a curve, its minimum point is the point at which the derivative is zero. Since we’re talking about matrices, then rather than derivative we say we want the gradient to be 0. How to find this combination is an intractable problem. The best way we nowadays solve it is by backpropagating a small increase or decrease to weights and biases, step-by-step, in what is called gradient descent algorithm. This allows to get closer to the gradient of 0, at each step.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279fecb4e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79fecb4e_0_1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We first apply a convolutional neural network which is a specific type of nn based on convolutions.</a:t>
            </a:r>
            <a:endParaRPr/>
          </a:p>
          <a:p>
            <a:pPr indent="0" lvl="0" marL="0" rtl="0" algn="l">
              <a:lnSpc>
                <a:spcPct val="100000"/>
              </a:lnSpc>
              <a:spcBef>
                <a:spcPts val="0"/>
              </a:spcBef>
              <a:spcAft>
                <a:spcPts val="0"/>
              </a:spcAft>
              <a:buNone/>
            </a:pPr>
            <a:r>
              <a:rPr lang="en-US"/>
              <a:t>Convolution is the name given to a filter that moves across an image.</a:t>
            </a:r>
            <a:endParaRPr/>
          </a:p>
          <a:p>
            <a:pPr indent="0" lvl="0" marL="0" rtl="0" algn="l">
              <a:lnSpc>
                <a:spcPct val="100000"/>
              </a:lnSpc>
              <a:spcBef>
                <a:spcPts val="0"/>
              </a:spcBef>
              <a:spcAft>
                <a:spcPts val="0"/>
              </a:spcAft>
              <a:buNone/>
            </a:pPr>
            <a:r>
              <a:rPr lang="en-US"/>
              <a:t>At each convolutional stage the filter moves horizontally and vertically of a defined amount of steps, called stride.</a:t>
            </a:r>
            <a:endParaRPr/>
          </a:p>
          <a:p>
            <a:pPr indent="0" lvl="0" marL="0" rtl="0" algn="l">
              <a:lnSpc>
                <a:spcPct val="100000"/>
              </a:lnSpc>
              <a:spcBef>
                <a:spcPts val="0"/>
              </a:spcBef>
              <a:spcAft>
                <a:spcPts val="0"/>
              </a:spcAft>
              <a:buNone/>
            </a:pPr>
            <a:r>
              <a:rPr lang="en-US"/>
              <a:t>At each stage, we need multiple filters to train recognising multiple features. Each will produce its own output, which corresponds to what we call “channel”</a:t>
            </a:r>
            <a:endParaRPr/>
          </a:p>
          <a:p>
            <a:pPr indent="0" lvl="0" marL="0" rtl="0" algn="l">
              <a:lnSpc>
                <a:spcPct val="100000"/>
              </a:lnSpc>
              <a:spcBef>
                <a:spcPts val="0"/>
              </a:spcBef>
              <a:spcAft>
                <a:spcPts val="0"/>
              </a:spcAft>
              <a:buNone/>
            </a:pPr>
            <a:r>
              <a:rPr lang="en-US"/>
              <a:t>2 main features characterise CNN: not every input node is connected to an output; and the fact that the weights in each filter are constant. Filters are trained to recognise certain features (feature mapping)</a:t>
            </a:r>
            <a:endParaRPr/>
          </a:p>
          <a:p>
            <a:pPr indent="0" lvl="0" marL="0" rtl="0" algn="l">
              <a:lnSpc>
                <a:spcPct val="100000"/>
              </a:lnSpc>
              <a:spcBef>
                <a:spcPts val="0"/>
              </a:spcBef>
              <a:spcAft>
                <a:spcPts val="0"/>
              </a:spcAft>
              <a:buNone/>
            </a:pPr>
            <a:r>
              <a:rPr lang="en-US"/>
              <a:t>The output is then passed through a Non-Linear Activation Function called Rectified Linear Unit (ReLU).</a:t>
            </a:r>
            <a:endParaRPr/>
          </a:p>
          <a:p>
            <a:pPr indent="0" lvl="0" marL="0" rtl="0" algn="l">
              <a:lnSpc>
                <a:spcPct val="100000"/>
              </a:lnSpc>
              <a:spcBef>
                <a:spcPts val="0"/>
              </a:spcBef>
              <a:spcAft>
                <a:spcPts val="0"/>
              </a:spcAft>
              <a:buNone/>
            </a:pPr>
            <a:r>
              <a:rPr lang="en-US"/>
              <a:t>Then a Pooling step is applied by calculating the max() function, in order to reduce the amount of samples to output to the next layer.</a:t>
            </a:r>
            <a:endParaRPr/>
          </a:p>
          <a:p>
            <a:pPr indent="0" lvl="0" marL="0" rtl="0" algn="l">
              <a:lnSpc>
                <a:spcPct val="100000"/>
              </a:lnSpc>
              <a:spcBef>
                <a:spcPts val="0"/>
              </a:spcBef>
              <a:spcAft>
                <a:spcPts val="0"/>
              </a:spcAft>
              <a:buNone/>
            </a:pPr>
            <a:r>
              <a:rPr lang="en-US"/>
              <a:t>We then repeat several stages of convolutions, ReLU and subsampling. The final layer is fully connected, made of m channels of X x Y pooling matrices. But we want to know whether a given packet belongs to any of the malicious behaviour classes. Therefore, we need to flatten it into a vector of [X x Y x m] elements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22bfd5269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22bfd5269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LSTM are a type of RNN (recurrent nn) which we are going to use here and which aim at solving the vanishing gradient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RNNs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RNN are characterised by a cell unit which inherits the relevant information from the previous-in-time cell units. In this way, RNN addresses the issue of utilising the reasoning about previous events in order to inform later ones. In the usual RNN the output from the cell A1 is fed into the new cell A2 as weight and bias, through time. However, RNNs are not able to learn dependencies that are very distant from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how they solve RNN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 is a specific type of RNN which is instead able to learn this type of dependencies.</a:t>
            </a:r>
            <a:endParaRPr/>
          </a:p>
          <a:p>
            <a:pPr indent="0" lvl="0" marL="0" rtl="0" algn="l">
              <a:spcBef>
                <a:spcPts val="0"/>
              </a:spcBef>
              <a:spcAft>
                <a:spcPts val="0"/>
              </a:spcAft>
              <a:buNone/>
            </a:pPr>
            <a:r>
              <a:rPr lang="en-US"/>
              <a:t>An LSTM cell takes an input and stores it for some period of time. This is equivalent to applying the identity function ( f ( x ) = x ) to the input. Because the derivative of the identity function is constant, when an LSTM network is trained with backpropagation through time, the gradient does not vanish.</a:t>
            </a:r>
            <a:endParaRPr/>
          </a:p>
          <a:p>
            <a:pPr indent="0" lvl="0" marL="0" rtl="0" algn="l">
              <a:spcBef>
                <a:spcPts val="0"/>
              </a:spcBef>
              <a:spcAft>
                <a:spcPts val="0"/>
              </a:spcAft>
              <a:buNone/>
            </a:pPr>
            <a:r>
              <a:rPr lang="en-US"/>
              <a:t>LSTMs help preserve the error that can be backpropagated through time and layers. By maintaining a more constant error, LSTMs allow recurrent nets to continue to learn over many time steps (over 1000), thereby opening a channel to link causes and effects remotely.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how they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contain information outside the normal flow of the recurrent network in a gated cell. Information can be stored in, written to, or read from a cell</a:t>
            </a:r>
            <a:endParaRPr/>
          </a:p>
          <a:p>
            <a:pPr indent="0" lvl="0" marL="0" rtl="0" algn="l">
              <a:spcBef>
                <a:spcPts val="0"/>
              </a:spcBef>
              <a:spcAft>
                <a:spcPts val="0"/>
              </a:spcAft>
              <a:buNone/>
            </a:pPr>
            <a:r>
              <a:rPr lang="en-US"/>
              <a:t>the cells learn when to allow data to enter, leave or be deleted through the iterative process of making guesses, backpropagating error, and adjusting weights via gradient descent.</a:t>
            </a:r>
            <a:endParaRPr/>
          </a:p>
          <a:p>
            <a:pPr indent="0" lvl="0" marL="0" rtl="0" algn="l">
              <a:spcBef>
                <a:spcPts val="0"/>
              </a:spcBef>
              <a:spcAft>
                <a:spcPts val="0"/>
              </a:spcAft>
              <a:buNone/>
            </a:pPr>
            <a:r>
              <a:rPr lang="en-US"/>
              <a:t>The cell unit contains 3 different types of gates which function like switches. the forget gate represented by sigma here on the slide, filters out which information to retain and which to discard, taking as input the user input x_t and the output from the previous cell h_t-1. It then outputs a number between 0 and 1 which means that x_t should or not be discarded, with varying degrees of confidence. The input and output gate instead, filter what to let in and out , respectively.</a:t>
            </a:r>
            <a:endParaRPr/>
          </a:p>
          <a:p>
            <a:pPr indent="0" lvl="0" marL="0" rtl="0" algn="l">
              <a:spcBef>
                <a:spcPts val="0"/>
              </a:spcBef>
              <a:spcAft>
                <a:spcPts val="0"/>
              </a:spcAft>
              <a:buNone/>
            </a:pPr>
            <a:r>
              <a:rPr lang="en-US"/>
              <a:t>In more details, each gate calculates the formulas displayed on the slide, where c_t is the cell state vector, h_t is the output vector and U is the matrix of recurrent connections. W and b are weights and bias. What can be relevant to note here, is the plus sign which sums up - rather than multiplying - the current state with the new input. This is what allows to keep the error constant during backpropagation.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before LSTM can process the results we obtained from CNN, we need to reshape that output.</a:t>
            </a:r>
            <a:endParaRPr/>
          </a:p>
          <a:p>
            <a:pPr indent="0" lvl="0" marL="0" rtl="0" algn="l">
              <a:spcBef>
                <a:spcPts val="0"/>
              </a:spcBef>
              <a:spcAft>
                <a:spcPts val="0"/>
              </a:spcAft>
              <a:buNone/>
            </a:pPr>
            <a:r>
              <a:rPr lang="en-US"/>
              <a:t>We keep the dim associated with the filter’s action unchanged, while we flatten the other 2 dimensions. The flattened vector will be the time dimension needed by LSTM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290b5740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290b57402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As a next step we would like to correlate packets that are distant in time. Recurrent NN do that but they are affected by a problem called the Vanishing Gradient. Because it is very difficult to know in advance, how much importance to assign to inputs that are remote in time, then we do not know which direction to follow during the gradient descent, in order to reach the minimum of the error. This is partially because the information flowing through neural nets passes through many stages of multiplication.</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Everyone who has studied compound interest knows that any quantity multiplied frequently by an amount slightly greater than one can become immeasurably large (indeed, that simple mathematical truth underpins network effects and inevitable social inequalities). But its inverse, multiplying by a quantity less than one, is also true. Gamblers go bankrupt fast when they win just 97 cents on every dollar they put in the slots.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Because the layers and time steps of deep neural networks relate to each other through multiplication, derivatives are susceptible to vanishing or exploding.</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Exploding gradients treat every weight as though it were the proverbial butterfly whose flapping wings cause a distant hurricane. Those weights’ gradients become saturated on the high end; i.e. they are presumed to be too powerful. But exploding gradients can be solved relatively easily, because they can be truncated or squashed. Vanishing gradients can become too small for computers to work with or for networks to learn. Vanishing gradients is then a harder problem to solve than the exploding gradients problem.</a:t>
            </a:r>
            <a:endParaRPr sz="11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279fecb4e_0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279fecb4e_0_1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LSTM are a type of RNN (recurrent nn) which we are going to use here and which aim at solving the vanishing gradient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RNNs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RNN are characterised by a cell unit which inherits the relevant information from the previous-in-time cell units. In this way, RNN addresses the issue of utilising the reasoning about previous events in order to inform later ones. In the usual RNN the output from the cell A1 is fed into the new cell A2 as weight and bias, through time. However, RNNs are not able to learn dependencies that are very distant from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how they solve RNN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 is a specific type of RNN which is instead able to learn this type of dependencies.</a:t>
            </a:r>
            <a:endParaRPr/>
          </a:p>
          <a:p>
            <a:pPr indent="0" lvl="0" marL="0" rtl="0" algn="l">
              <a:spcBef>
                <a:spcPts val="0"/>
              </a:spcBef>
              <a:spcAft>
                <a:spcPts val="0"/>
              </a:spcAft>
              <a:buNone/>
            </a:pPr>
            <a:r>
              <a:rPr lang="en-US"/>
              <a:t>An LSTM cell takes an input and stores it for some period of time. This is equivalent to applying the identity function ( f ( x ) = x ) to the input. Because the derivative of the identity function is constant, when an LSTM network is trained with backpropagation through time, the gradient does not vanish.</a:t>
            </a:r>
            <a:endParaRPr/>
          </a:p>
          <a:p>
            <a:pPr indent="0" lvl="0" marL="0" rtl="0" algn="l">
              <a:spcBef>
                <a:spcPts val="0"/>
              </a:spcBef>
              <a:spcAft>
                <a:spcPts val="0"/>
              </a:spcAft>
              <a:buNone/>
            </a:pPr>
            <a:r>
              <a:rPr lang="en-US"/>
              <a:t>LSTMs help preserve the error that can be backpropagated through time and layers. By maintaining a more constant error, LSTMs allow recurrent nets to continue to learn over many time steps (over 1000), thereby opening a channel to link causes and effects remotely.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how they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LSTMs contain information outside the normal flow of the recurrent network in a gated cell. Information can be stored in, written to, or read from a cell</a:t>
            </a:r>
            <a:endParaRPr/>
          </a:p>
          <a:p>
            <a:pPr indent="0" lvl="0" marL="0" rtl="0" algn="l">
              <a:spcBef>
                <a:spcPts val="0"/>
              </a:spcBef>
              <a:spcAft>
                <a:spcPts val="0"/>
              </a:spcAft>
              <a:buNone/>
            </a:pPr>
            <a:r>
              <a:rPr lang="en-US"/>
              <a:t>the cells learn when to allow data to enter, leave or be deleted through the iterative process of making guesses, backpropagating error, and adjusting weights via gradient descent.</a:t>
            </a:r>
            <a:endParaRPr/>
          </a:p>
          <a:p>
            <a:pPr indent="0" lvl="0" marL="0" rtl="0" algn="l">
              <a:spcBef>
                <a:spcPts val="0"/>
              </a:spcBef>
              <a:spcAft>
                <a:spcPts val="0"/>
              </a:spcAft>
              <a:buNone/>
            </a:pPr>
            <a:r>
              <a:rPr lang="en-US"/>
              <a:t>The cell unit contains 3 different types of gates which function like switches. the forget gate represented by sigma here on the slide, filters out which information to retain and which to discard, taking as input the user input x_t and the output from the previous cell h_t-1. It then outputs a number between 0 and 1 which means that x_t should or not be discarded, with varying degrees of confidence. The input and output gate instead, filter what to let in and out , respectively.</a:t>
            </a:r>
            <a:endParaRPr/>
          </a:p>
          <a:p>
            <a:pPr indent="0" lvl="0" marL="0" rtl="0" algn="l">
              <a:spcBef>
                <a:spcPts val="0"/>
              </a:spcBef>
              <a:spcAft>
                <a:spcPts val="0"/>
              </a:spcAft>
              <a:buNone/>
            </a:pPr>
            <a:r>
              <a:rPr lang="en-US"/>
              <a:t>In more details, each gate calculates the formulas displayed on the slide, where c_t is the cell state vector, h_t is the output vector and U is the matrix of recurrent connections. W and b are weights and bias. What can be relevant to note here, is the plus sign which sums up - rather than multiplying - the current state with the new input. This is what allows to keep the error constant during backpropagation.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before LSTM can process the results we obtained from CNN, we need to reshape that output.</a:t>
            </a:r>
            <a:endParaRPr/>
          </a:p>
          <a:p>
            <a:pPr indent="0" lvl="0" marL="0" rtl="0" algn="l">
              <a:spcBef>
                <a:spcPts val="0"/>
              </a:spcBef>
              <a:spcAft>
                <a:spcPts val="0"/>
              </a:spcAft>
              <a:buNone/>
            </a:pPr>
            <a:r>
              <a:rPr lang="en-US"/>
              <a:t>We keep the dim associated with the filter’s action unchanged, while we flatten the other 2 dimensions. The flattened vector will be the time dimension needed by LSTM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279fecb4e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279fecb4e_0_1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an attacker, the probability that I will ssh into a host only after I have ssh-ed and privilege-escalated another host, is high if the two hosts are able to communicate with each other</a:t>
            </a:r>
            <a:endParaRPr/>
          </a:p>
          <a:p>
            <a:pPr indent="0" lvl="0" marL="0" rtl="0" algn="l">
              <a:spcBef>
                <a:spcPts val="0"/>
              </a:spcBef>
              <a:spcAft>
                <a:spcPts val="0"/>
              </a:spcAft>
              <a:buNone/>
            </a:pPr>
            <a:r>
              <a:rPr lang="en-US"/>
              <a:t>This is an example in which previous attackers’ behaviours affect what the attackers’ future movements will be. In this case, it is important to take the interdependence of the attackers’ movements into account in order to be successful.</a:t>
            </a:r>
            <a:endParaRPr/>
          </a:p>
          <a:p>
            <a:pPr indent="0" lvl="0" marL="0" rtl="0" algn="l">
              <a:spcBef>
                <a:spcPts val="0"/>
              </a:spcBef>
              <a:spcAft>
                <a:spcPts val="0"/>
              </a:spcAft>
              <a:buNone/>
            </a:pPr>
            <a:r>
              <a:rPr lang="en-US"/>
              <a:t>This is where Conditional Random Fields or CRF come into play.</a:t>
            </a:r>
            <a:endParaRPr/>
          </a:p>
          <a:p>
            <a:pPr indent="0" lvl="0" marL="0" rtl="0" algn="l">
              <a:spcBef>
                <a:spcPts val="0"/>
              </a:spcBef>
              <a:spcAft>
                <a:spcPts val="0"/>
              </a:spcAft>
              <a:buNone/>
            </a:pPr>
            <a:r>
              <a:rPr lang="en-US"/>
              <a:t>Given a set of packets X and a set of labels Y, CRF first finds the transition matrix T such that it minimises the negative logarithmic likelihood and then it uses this matrix in order to find the most likely sequence of labels given a set of packets.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29db2ec0b_1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29db2ec0b_1_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proposed technique is quite promising and disruptive. It would solve the problem of analysing encrypting traffic without decrypting it. Decrypting traffic presents a security issue as explained, but also performance issue, since the process of decrypting and re-encrypting content is costly in terms of time and resources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f50d7ada8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f50d7ada8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full implementation is still a work in progress. However, previous work from 2017 which applied CNN and LSTM to car traffic and network traffic, presented promisnig results up to 96% accuracy, on which we believe we can improve thanks to our specific data preprocessing and additional Conditional random fields step.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290b57402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290b57402_0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is a lot of possible variations on what we’re proposing here. Besides varying the algorithm parameters and perhaps utilising different activation functions or the bidirectional LSTM, another possibility is to include the encrypted payload in the analysis, as one of the features. That’s because deep learning techniques applied to obfuscated malware, have achieved a good malware detection rate, in recent years.</a:t>
            </a:r>
            <a:endParaRPr/>
          </a:p>
          <a:p>
            <a:pPr indent="0" lvl="0" marL="0" rtl="0" algn="l">
              <a:spcBef>
                <a:spcPts val="0"/>
              </a:spcBef>
              <a:spcAft>
                <a:spcPts val="0"/>
              </a:spcAft>
              <a:buNone/>
            </a:pPr>
            <a:r>
              <a:rPr lang="en-US"/>
              <a:t>I hope all these ideas will inspire you to do the same - setting up your own environment is very easy using Amazon-provided services:</a:t>
            </a:r>
            <a:endParaRPr/>
          </a:p>
          <a:p>
            <a:pPr indent="0" lvl="0" marL="0" rtl="0" algn="l">
              <a:spcBef>
                <a:spcPts val="0"/>
              </a:spcBef>
              <a:spcAft>
                <a:spcPts val="0"/>
              </a:spcAft>
              <a:buNone/>
            </a:pPr>
            <a:r>
              <a:rPr lang="en-US"/>
              <a:t>* you can choose the tensorflow  cx solution</a:t>
            </a:r>
            <a:endParaRPr/>
          </a:p>
          <a:p>
            <a:pPr indent="0" lvl="0" marL="0" rtl="0" algn="l">
              <a:spcBef>
                <a:spcPts val="0"/>
              </a:spcBef>
              <a:spcAft>
                <a:spcPts val="0"/>
              </a:spcAft>
              <a:buNone/>
            </a:pPr>
            <a:r>
              <a:rPr lang="en-US"/>
              <a:t>* set up aws ec2 with gpu support (choosing an AMI with at least 1 NVIDIA GPU)</a:t>
            </a:r>
            <a:endParaRPr/>
          </a:p>
          <a:p>
            <a:pPr indent="0" lvl="0" marL="0" rtl="0" algn="l">
              <a:spcBef>
                <a:spcPts val="0"/>
              </a:spcBef>
              <a:spcAft>
                <a:spcPts val="0"/>
              </a:spcAft>
              <a:buNone/>
            </a:pPr>
            <a:r>
              <a:rPr lang="en-US"/>
              <a:t>and that’s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 going to first share what is behind this project, its goal, technical details and finally, how could you start a similar project, yourself and improve it</a:t>
            </a:r>
            <a:endParaRPr/>
          </a:p>
          <a:p>
            <a:pPr indent="0" lvl="0" marL="0" rtl="0" algn="l">
              <a:spcBef>
                <a:spcPts val="0"/>
              </a:spcBef>
              <a:spcAft>
                <a:spcPts val="0"/>
              </a:spcAft>
              <a:buNone/>
            </a:pPr>
            <a:r>
              <a:rPr lang="en-US"/>
              <a:t>All this, with the hope of connecting with you and inspiring you</a:t>
            </a:r>
            <a:endParaRPr/>
          </a:p>
        </p:txBody>
      </p:sp>
      <p:sp>
        <p:nvSpPr>
          <p:cNvPr id="126" name="Google Shape;1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279fecb4e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279fecb4e_0_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your attention and happy hacking to everyone!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279fecb4e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279fecb4e_0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name is Myriam Leggieri and I’m a Security Engineer at Workday. Workday is a leading provider of enterprise cloud applications for finance and human resources. It delivers financial management, human capital management, and analytics applications designed for the world’s largest companies, educational institutions, and government agencies.</a:t>
            </a:r>
            <a:endParaRPr/>
          </a:p>
          <a:p>
            <a:pPr indent="0" lvl="0" marL="0" rtl="0" algn="l">
              <a:spcBef>
                <a:spcPts val="0"/>
              </a:spcBef>
              <a:spcAft>
                <a:spcPts val="0"/>
              </a:spcAft>
              <a:buNone/>
            </a:pPr>
            <a:r>
              <a:rPr lang="en-US"/>
              <a:t>Given the sensitive nature of financial and hr data, it is particularly critical, for Workday, to secure its customers’ data.</a:t>
            </a:r>
            <a:endParaRPr/>
          </a:p>
          <a:p>
            <a:pPr indent="0" lvl="0" marL="0" rtl="0" algn="l">
              <a:spcBef>
                <a:spcPts val="0"/>
              </a:spcBef>
              <a:spcAft>
                <a:spcPts val="0"/>
              </a:spcAft>
              <a:buNone/>
            </a:pPr>
            <a:r>
              <a:rPr lang="en-US"/>
              <a:t>Myself and my team, personally contribute to this goal, by performing pentesting and security reviews of code and design for all internal projects, as well as development of sec tools and of workshops and challenges to raise sec awareness among developers.</a:t>
            </a:r>
            <a:endParaRPr/>
          </a:p>
          <a:p>
            <a:pPr indent="0" lvl="0" marL="0" rtl="0" algn="l">
              <a:spcBef>
                <a:spcPts val="0"/>
              </a:spcBef>
              <a:spcAft>
                <a:spcPts val="0"/>
              </a:spcAft>
              <a:buNone/>
            </a:pPr>
            <a:r>
              <a:rPr lang="en-US"/>
              <a:t>I love my job because I believe security is a way to help others, to help average citizens protecting themselves. And I believe this is increasingly important,  as technology becomes more and more ubiquitous while companies try to push the boundaries of privacy as much as possible. But also, the process of imagining all possible ways attackers may break into a system, is a creative exercise that would never tire you down.</a:t>
            </a:r>
            <a:endParaRPr/>
          </a:p>
          <a:p>
            <a:pPr indent="0" lvl="0" marL="0" rtl="0" algn="l">
              <a:spcBef>
                <a:spcPts val="0"/>
              </a:spcBef>
              <a:spcAft>
                <a:spcPts val="0"/>
              </a:spcAft>
              <a:buNone/>
            </a:pPr>
            <a:r>
              <a:rPr lang="en-US"/>
              <a:t>But before becoming a security engineer, I studied as a Software Developer and graduated with a PhD in sensor data mining. So I worked with machine learning in the past and after switching to security I saw an opportunity to apply that knowledge to solve one of the many challenges that security faces at the moment. Which is how the project I’m presenting today came to life.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279fecb4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279fecb4e_0_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Encryption is a powerful tool that end users have to ensure their own data is properly secured. However, there are several actors who would like to bypass encryption in order to look at the data in clear, for distinct reasons.</a:t>
            </a:r>
            <a:endParaRPr/>
          </a:p>
          <a:p>
            <a:pPr indent="0" lvl="0" marL="0" rtl="0" algn="l">
              <a:spcBef>
                <a:spcPts val="0"/>
              </a:spcBef>
              <a:spcAft>
                <a:spcPts val="0"/>
              </a:spcAft>
              <a:buNone/>
            </a:pPr>
            <a:r>
              <a:rPr lang="en-US"/>
              <a:t>Corporations and Governments would like to do this with the purpose of detecting criminal activities,</a:t>
            </a:r>
            <a:endParaRPr/>
          </a:p>
          <a:p>
            <a:pPr indent="0" lvl="0" marL="0" rtl="0" algn="l">
              <a:spcBef>
                <a:spcPts val="0"/>
              </a:spcBef>
              <a:spcAft>
                <a:spcPts val="0"/>
              </a:spcAft>
              <a:buNone/>
            </a:pPr>
            <a:r>
              <a:rPr lang="en-US"/>
              <a:t>Criminals would like to do it with the purpose of leaking data for a disparity of final goals but mostly moved by financial gain.</a:t>
            </a:r>
            <a:endParaRPr/>
          </a:p>
          <a:p>
            <a:pPr indent="0" lvl="0" marL="0" rtl="0" algn="l">
              <a:spcBef>
                <a:spcPts val="0"/>
              </a:spcBef>
              <a:spcAft>
                <a:spcPts val="0"/>
              </a:spcAft>
              <a:buNone/>
            </a:pPr>
            <a:r>
              <a:rPr lang="en-US"/>
              <a:t>Among all these actors, governments stick out for their privileged position of power which they can use to force companies to insert a backdoor into their products which governmental agencies can use to access unencrypted data or they can force standard approval entities to approve as standard, encryption algorithms which governments have already found a way to bypass.</a:t>
            </a:r>
            <a:endParaRPr/>
          </a:p>
          <a:p>
            <a:pPr indent="0" lvl="0" marL="0" rtl="0" algn="l">
              <a:spcBef>
                <a:spcPts val="0"/>
              </a:spcBef>
              <a:spcAft>
                <a:spcPts val="0"/>
              </a:spcAft>
              <a:buNone/>
            </a:pPr>
            <a:r>
              <a:rPr lang="en-US"/>
              <a:t>As a conclusion, while encryption is extremely valuable for end users as in, for all of us, it is constantly challenged and broken by all these people in the slide, for their own goal.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279fecb4e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279fecb4e_0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Currently, if you are a company in no power position who is generating encrypted content for its customers, then if you wanted to analyse it for detecting security issues, the only thing you can do is to terminate the encryption at some point, check the content, then encrypt it again and forward it to its final destination.</a:t>
            </a:r>
            <a:endParaRPr/>
          </a:p>
          <a:p>
            <a:pPr indent="0" lvl="0" marL="0" rtl="0" algn="l">
              <a:spcBef>
                <a:spcPts val="0"/>
              </a:spcBef>
              <a:spcAft>
                <a:spcPts val="0"/>
              </a:spcAft>
              <a:buNone/>
            </a:pPr>
            <a:r>
              <a:rPr lang="en-US"/>
              <a:t>This is nowadays, the industry standard solution. The problem with this model though, is that there is a point in which the content gets decrypted. At that point, it becomes visible not only to the good people but to the bad ones as well. If attackers managed to compromise that machine or somehow access its content, they would be able to steal the unencrypted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79fecb4e_0_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I thought, what if there was other information attached to the network packets, which could allow us to detect malicious activity without even attempting to decrypt the packet payload itself!</a:t>
            </a:r>
            <a:endParaRPr/>
          </a:p>
        </p:txBody>
      </p:sp>
      <p:sp>
        <p:nvSpPr>
          <p:cNvPr id="169" name="Google Shape;169;g4279fecb4e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279fecb4e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279fecb4e_0_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could we do that? Deep Learning techniques have proven successful in classifying patterns for a variety of objects. I chose CNN, LSTM and CRF and you may ask then...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279fecb4e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279fecb4e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a:t>why?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279fecb4e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279fecb4e_0_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case, the objects to classify would be raw network packets (what’s called pcap) which - even when their payload is encrypted for instance because of the TLS protocol - still carry with them a lot of textual metadata which we could leverage like the source and destination, the timestamp, the size, etc. Network packets and the trajectory they follow across the network, can be depicted in a diagram. Just as much as you depict it in a diagram you can then build an RGB image representation of it and feed it into a deep learning image classifier such as Convolutional NN.</a:t>
            </a:r>
            <a:endParaRPr/>
          </a:p>
          <a:p>
            <a:pPr indent="0" lvl="0" marL="0" rtl="0" algn="l">
              <a:spcBef>
                <a:spcPts val="0"/>
              </a:spcBef>
              <a:spcAft>
                <a:spcPts val="0"/>
              </a:spcAft>
              <a:buNone/>
            </a:pPr>
            <a:r>
              <a:rPr lang="en-US"/>
              <a:t>Then, given that stealth attacks involve packets across the network that are very much distant in time, we feed the result of the image classifier to the Long-Short-Term Memory NN, which is capable of finding correlations between objects that are very distant in time (which can be abbreviated as LSTM).</a:t>
            </a:r>
            <a:endParaRPr/>
          </a:p>
          <a:p>
            <a:pPr indent="0" lvl="0" marL="0" rtl="0" algn="l">
              <a:spcBef>
                <a:spcPts val="0"/>
              </a:spcBef>
              <a:spcAft>
                <a:spcPts val="0"/>
              </a:spcAft>
              <a:buNone/>
            </a:pPr>
            <a:r>
              <a:rPr lang="en-US"/>
              <a:t>Finally, we take the LSTM output and feed it into the Conditional Random Fields algorithm which, given a series of textual data, is able to predict to which category it belongs, meaning malicious or “approved”, good to go.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p:cSld name="1">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4908" y="0"/>
            <a:ext cx="13004800" cy="975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cSld name="2">
    <p:bg>
      <p:bgPr>
        <a:solidFill>
          <a:srgbClr val="FFFFFF"/>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0" l="0" r="0" t="0"/>
          <a:stretch/>
        </p:blipFill>
        <p:spPr>
          <a:xfrm>
            <a:off x="0" y="8229308"/>
            <a:ext cx="13004800" cy="1539378"/>
          </a:xfrm>
          <a:prstGeom prst="rect">
            <a:avLst/>
          </a:prstGeom>
          <a:noFill/>
          <a:ln>
            <a:noFill/>
          </a:ln>
        </p:spPr>
      </p:pic>
      <p:sp>
        <p:nvSpPr>
          <p:cNvPr id="13" name="Google Shape;13;p3"/>
          <p:cNvSpPr txBox="1"/>
          <p:nvPr>
            <p:ph idx="1" type="body"/>
          </p:nvPr>
        </p:nvSpPr>
        <p:spPr>
          <a:xfrm>
            <a:off x="6702217" y="2443599"/>
            <a:ext cx="5714207" cy="3428604"/>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2300"/>
              <a:buFont typeface="Tahoma"/>
              <a:buNone/>
              <a:defRPr b="0" i="0" sz="2300" u="none" cap="none" strike="noStrike">
                <a:solidFill>
                  <a:srgbClr val="49494A"/>
                </a:solidFill>
                <a:latin typeface="Tahoma"/>
                <a:ea typeface="Tahoma"/>
                <a:cs typeface="Tahoma"/>
                <a:sym typeface="Tahoma"/>
              </a:defRPr>
            </a:lvl1pPr>
            <a:lvl2pPr indent="-228600" lvl="1" marL="914400" marR="0" rtl="0" algn="l">
              <a:lnSpc>
                <a:spcPct val="110000"/>
              </a:lnSpc>
              <a:spcBef>
                <a:spcPts val="0"/>
              </a:spcBef>
              <a:spcAft>
                <a:spcPts val="0"/>
              </a:spcAft>
              <a:buClr>
                <a:srgbClr val="49494A"/>
              </a:buClr>
              <a:buSzPts val="2300"/>
              <a:buFont typeface="Tahoma"/>
              <a:buNone/>
              <a:defRPr b="0" i="0" sz="2300" u="none" cap="none" strike="noStrike">
                <a:solidFill>
                  <a:srgbClr val="49494A"/>
                </a:solidFill>
                <a:latin typeface="Tahoma"/>
                <a:ea typeface="Tahoma"/>
                <a:cs typeface="Tahoma"/>
                <a:sym typeface="Tahoma"/>
              </a:defRPr>
            </a:lvl2pPr>
            <a:lvl3pPr indent="-228600" lvl="2" marL="1371600" marR="0" rtl="0" algn="l">
              <a:lnSpc>
                <a:spcPct val="110000"/>
              </a:lnSpc>
              <a:spcBef>
                <a:spcPts val="0"/>
              </a:spcBef>
              <a:spcAft>
                <a:spcPts val="0"/>
              </a:spcAft>
              <a:buClr>
                <a:srgbClr val="49494A"/>
              </a:buClr>
              <a:buSzPts val="2300"/>
              <a:buFont typeface="Tahoma"/>
              <a:buNone/>
              <a:defRPr b="0" i="0" sz="2300" u="none" cap="none" strike="noStrike">
                <a:solidFill>
                  <a:srgbClr val="49494A"/>
                </a:solidFill>
                <a:latin typeface="Tahoma"/>
                <a:ea typeface="Tahoma"/>
                <a:cs typeface="Tahoma"/>
                <a:sym typeface="Tahoma"/>
              </a:defRPr>
            </a:lvl3pPr>
            <a:lvl4pPr indent="-228600" lvl="3" marL="1828800" marR="0" rtl="0" algn="l">
              <a:lnSpc>
                <a:spcPct val="110000"/>
              </a:lnSpc>
              <a:spcBef>
                <a:spcPts val="0"/>
              </a:spcBef>
              <a:spcAft>
                <a:spcPts val="0"/>
              </a:spcAft>
              <a:buClr>
                <a:srgbClr val="49494A"/>
              </a:buClr>
              <a:buSzPts val="2300"/>
              <a:buFont typeface="Tahoma"/>
              <a:buNone/>
              <a:defRPr b="0" i="0" sz="2300" u="none" cap="none" strike="noStrike">
                <a:solidFill>
                  <a:srgbClr val="49494A"/>
                </a:solidFill>
                <a:latin typeface="Tahoma"/>
                <a:ea typeface="Tahoma"/>
                <a:cs typeface="Tahoma"/>
                <a:sym typeface="Tahoma"/>
              </a:defRPr>
            </a:lvl4pPr>
            <a:lvl5pPr indent="-228600" lvl="4" marL="2286000" marR="0" rtl="0" algn="l">
              <a:lnSpc>
                <a:spcPct val="110000"/>
              </a:lnSpc>
              <a:spcBef>
                <a:spcPts val="0"/>
              </a:spcBef>
              <a:spcAft>
                <a:spcPts val="0"/>
              </a:spcAft>
              <a:buClr>
                <a:srgbClr val="49494A"/>
              </a:buClr>
              <a:buSzPts val="2300"/>
              <a:buFont typeface="Tahoma"/>
              <a:buNone/>
              <a:defRPr b="0" i="0" sz="2300" u="none" cap="none" strike="noStrike">
                <a:solidFill>
                  <a:srgbClr val="49494A"/>
                </a:solidFill>
                <a:latin typeface="Tahoma"/>
                <a:ea typeface="Tahoma"/>
                <a:cs typeface="Tahoma"/>
                <a:sym typeface="Tahoma"/>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4" name="Google Shape;14;p3"/>
          <p:cNvSpPr txBox="1"/>
          <p:nvPr>
            <p:ph type="title"/>
          </p:nvPr>
        </p:nvSpPr>
        <p:spPr>
          <a:xfrm>
            <a:off x="931453" y="80950"/>
            <a:ext cx="11728352" cy="21590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chemeClr val="dk1"/>
              </a:buClr>
              <a:buSzPts val="3600"/>
              <a:buFont typeface="Tahoma"/>
              <a:buNone/>
              <a:defRPr b="1" i="0" sz="3600" u="none" cap="none" strike="noStrike">
                <a:solidFill>
                  <a:schemeClr val="dk1"/>
                </a:solidFill>
                <a:latin typeface="Tahoma"/>
                <a:ea typeface="Tahoma"/>
                <a:cs typeface="Tahoma"/>
                <a:sym typeface="Tahoma"/>
              </a:defRPr>
            </a:lvl1pPr>
            <a:lvl2pPr lvl="1"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2pPr>
            <a:lvl3pPr lvl="2"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3pPr>
            <a:lvl4pPr lvl="3"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4pPr>
            <a:lvl5pPr lvl="4"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5pPr>
            <a:lvl6pPr lvl="5"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6pPr>
            <a:lvl7pPr lvl="6"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7pPr>
            <a:lvl8pPr lvl="7"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8pPr>
            <a:lvl9pPr lvl="8"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9pPr>
          </a:lstStyle>
          <a:p/>
        </p:txBody>
      </p:sp>
      <p:sp>
        <p:nvSpPr>
          <p:cNvPr id="15" name="Google Shape;15;p3"/>
          <p:cNvSpPr/>
          <p:nvPr>
            <p:ph idx="2" type="pic"/>
          </p:nvPr>
        </p:nvSpPr>
        <p:spPr>
          <a:xfrm>
            <a:off x="260448" y="2463282"/>
            <a:ext cx="5727836" cy="437568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chemeClr val="dk1"/>
              </a:buClr>
              <a:buSzPts val="1800"/>
              <a:buFont typeface="Tahoma"/>
              <a:buNone/>
              <a:defRPr b="0" i="0" sz="18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lvl="2"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lvl="3"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lvl="4"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lvl="5"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lvl="6"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lvl="7"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lvl="8"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6" name="Google Shape;16;p3"/>
          <p:cNvSpPr txBox="1"/>
          <p:nvPr/>
        </p:nvSpPr>
        <p:spPr>
          <a:xfrm>
            <a:off x="604180" y="9204580"/>
            <a:ext cx="11552582" cy="406906"/>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PAGE </a:t>
            </a:r>
            <a:fld id="{00000000-1234-1234-1234-123412341234}" type="slidenum">
              <a:rPr b="0" i="0" lang="en-US" sz="975" u="none" cap="none" strike="noStrike">
                <a:solidFill>
                  <a:schemeClr val="lt1"/>
                </a:solidFill>
                <a:latin typeface="Tahoma"/>
                <a:ea typeface="Tahoma"/>
                <a:cs typeface="Tahoma"/>
                <a:sym typeface="Tahoma"/>
              </a:rPr>
              <a:t>‹#›</a:t>
            </a:fld>
            <a:r>
              <a:rPr b="0" i="0" lang="en-US" sz="975" u="none" cap="none" strike="noStrike">
                <a:solidFill>
                  <a:schemeClr val="lt1"/>
                </a:solidFill>
                <a:latin typeface="Tahoma"/>
                <a:ea typeface="Tahoma"/>
                <a:cs typeface="Tahoma"/>
                <a:sym typeface="Tahoma"/>
              </a:rPr>
              <a:t>    |    </a:t>
            </a:r>
            <a:r>
              <a:rPr b="1" i="0" lang="en-US" sz="975" u="none" cap="none" strike="noStrike">
                <a:solidFill>
                  <a:schemeClr val="lt1"/>
                </a:solidFill>
                <a:latin typeface="Tahoma"/>
                <a:ea typeface="Tahoma"/>
                <a:cs typeface="Tahoma"/>
                <a:sym typeface="Tahoma"/>
              </a:rPr>
              <a:t>GRACE HOPPER CELEBRATION 2018   </a:t>
            </a:r>
            <a:endParaRPr/>
          </a:p>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PRESENTED BY ANITAB.ORG AND THE ASSOCIATION FOR COMPUTING MACHINERY </a:t>
            </a:r>
            <a:endParaRPr b="0" i="0" sz="975" u="none" cap="none" strike="noStrike">
              <a:solidFill>
                <a:schemeClr val="lt1"/>
              </a:solidFill>
              <a:latin typeface="Tahoma"/>
              <a:ea typeface="Tahoma"/>
              <a:cs typeface="Tahoma"/>
              <a:sym typeface="Tahoma"/>
            </a:endParaRPr>
          </a:p>
        </p:txBody>
      </p:sp>
      <p:grpSp>
        <p:nvGrpSpPr>
          <p:cNvPr id="17" name="Google Shape;17;p3"/>
          <p:cNvGrpSpPr/>
          <p:nvPr/>
        </p:nvGrpSpPr>
        <p:grpSpPr>
          <a:xfrm>
            <a:off x="260450" y="3151148"/>
            <a:ext cx="1351004" cy="407413"/>
            <a:chOff x="11199215" y="9169697"/>
            <a:chExt cx="1801394" cy="407413"/>
          </a:xfrm>
        </p:grpSpPr>
        <p:pic>
          <p:nvPicPr>
            <p:cNvPr id="18" name="Google Shape;18;p3"/>
            <p:cNvPicPr preferRelativeResize="0"/>
            <p:nvPr/>
          </p:nvPicPr>
          <p:blipFill rotWithShape="1">
            <a:blip r:embed="rId3">
              <a:alphaModFix/>
            </a:blip>
            <a:srcRect b="0" l="0" r="0" t="0"/>
            <a:stretch/>
          </p:blipFill>
          <p:spPr>
            <a:xfrm>
              <a:off x="11199215" y="9250929"/>
              <a:ext cx="367293" cy="297805"/>
            </a:xfrm>
            <a:prstGeom prst="rect">
              <a:avLst/>
            </a:prstGeom>
            <a:noFill/>
            <a:ln>
              <a:noFill/>
            </a:ln>
          </p:spPr>
        </p:pic>
        <p:sp>
          <p:nvSpPr>
            <p:cNvPr id="19" name="Google Shape;19;p3"/>
            <p:cNvSpPr/>
            <p:nvPr/>
          </p:nvSpPr>
          <p:spPr>
            <a:xfrm>
              <a:off x="11583399" y="9169697"/>
              <a:ext cx="1058357"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#GHC</a:t>
              </a:r>
              <a:endParaRPr/>
            </a:p>
          </p:txBody>
        </p:sp>
        <p:sp>
          <p:nvSpPr>
            <p:cNvPr id="20" name="Google Shape;20;p3"/>
            <p:cNvSpPr/>
            <p:nvPr/>
          </p:nvSpPr>
          <p:spPr>
            <a:xfrm>
              <a:off x="12402820" y="9199378"/>
              <a:ext cx="597789"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18</a:t>
              </a:r>
              <a:endParaRPr/>
            </a:p>
          </p:txBody>
        </p:sp>
      </p:grpSp>
      <p:pic>
        <p:nvPicPr>
          <p:cNvPr id="21" name="Google Shape;21;p3"/>
          <p:cNvPicPr preferRelativeResize="0"/>
          <p:nvPr/>
        </p:nvPicPr>
        <p:blipFill rotWithShape="1">
          <a:blip r:embed="rId4">
            <a:alphaModFix/>
          </a:blip>
          <a:srcRect b="0" l="0" r="0" t="0"/>
          <a:stretch/>
        </p:blipFill>
        <p:spPr>
          <a:xfrm>
            <a:off x="396827" y="9177021"/>
            <a:ext cx="923209" cy="420459"/>
          </a:xfrm>
          <a:prstGeom prst="rect">
            <a:avLst/>
          </a:prstGeom>
          <a:noFill/>
          <a:ln>
            <a:noFill/>
          </a:ln>
        </p:spPr>
      </p:pic>
      <p:grpSp>
        <p:nvGrpSpPr>
          <p:cNvPr id="22" name="Google Shape;22;p3"/>
          <p:cNvGrpSpPr/>
          <p:nvPr/>
        </p:nvGrpSpPr>
        <p:grpSpPr>
          <a:xfrm>
            <a:off x="11782968" y="9328035"/>
            <a:ext cx="1061674" cy="305975"/>
            <a:chOff x="11769549" y="9169697"/>
            <a:chExt cx="1415608" cy="305975"/>
          </a:xfrm>
        </p:grpSpPr>
        <p:pic>
          <p:nvPicPr>
            <p:cNvPr id="23" name="Google Shape;23;p3"/>
            <p:cNvPicPr preferRelativeResize="0"/>
            <p:nvPr/>
          </p:nvPicPr>
          <p:blipFill rotWithShape="1">
            <a:blip r:embed="rId3">
              <a:alphaModFix/>
            </a:blip>
            <a:srcRect b="0" l="0" r="0" t="0"/>
            <a:stretch/>
          </p:blipFill>
          <p:spPr>
            <a:xfrm>
              <a:off x="11769549" y="9259743"/>
              <a:ext cx="232129" cy="188213"/>
            </a:xfrm>
            <a:prstGeom prst="rect">
              <a:avLst/>
            </a:prstGeom>
            <a:noFill/>
            <a:ln>
              <a:noFill/>
            </a:ln>
          </p:spPr>
        </p:pic>
        <p:sp>
          <p:nvSpPr>
            <p:cNvPr id="24" name="Google Shape;24;p3"/>
            <p:cNvSpPr/>
            <p:nvPr/>
          </p:nvSpPr>
          <p:spPr>
            <a:xfrm>
              <a:off x="12010439" y="9169697"/>
              <a:ext cx="846754"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#GHC</a:t>
              </a:r>
              <a:endParaRPr/>
            </a:p>
          </p:txBody>
        </p:sp>
        <p:sp>
          <p:nvSpPr>
            <p:cNvPr id="25" name="Google Shape;25;p3"/>
            <p:cNvSpPr/>
            <p:nvPr/>
          </p:nvSpPr>
          <p:spPr>
            <a:xfrm>
              <a:off x="12685689" y="9199378"/>
              <a:ext cx="499468"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18</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3">
    <p:bg>
      <p:bgPr>
        <a:solidFill>
          <a:srgbClr val="FFFFFF"/>
        </a:solidFill>
      </p:bgPr>
    </p:bg>
    <p:spTree>
      <p:nvGrpSpPr>
        <p:cNvPr id="26" name="Shape 26"/>
        <p:cNvGrpSpPr/>
        <p:nvPr/>
      </p:nvGrpSpPr>
      <p:grpSpPr>
        <a:xfrm>
          <a:off x="0" y="0"/>
          <a:ext cx="0" cy="0"/>
          <a:chOff x="0" y="0"/>
          <a:chExt cx="0" cy="0"/>
        </a:xfrm>
      </p:grpSpPr>
      <p:sp>
        <p:nvSpPr>
          <p:cNvPr id="27" name="Google Shape;27;p4"/>
          <p:cNvSpPr txBox="1"/>
          <p:nvPr>
            <p:ph idx="1" type="body"/>
          </p:nvPr>
        </p:nvSpPr>
        <p:spPr>
          <a:xfrm>
            <a:off x="6268356" y="3633959"/>
            <a:ext cx="5720444" cy="254001"/>
          </a:xfrm>
          <a:prstGeom prst="rect">
            <a:avLst/>
          </a:prstGeom>
          <a:solidFill>
            <a:srgbClr val="D1D8ED"/>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28" name="Google Shape;28;p4"/>
          <p:cNvSpPr txBox="1"/>
          <p:nvPr>
            <p:ph idx="2" type="body"/>
          </p:nvPr>
        </p:nvSpPr>
        <p:spPr>
          <a:xfrm>
            <a:off x="6268356" y="3633959"/>
            <a:ext cx="3938426" cy="254001"/>
          </a:xfrm>
          <a:prstGeom prst="rect">
            <a:avLst/>
          </a:prstGeom>
          <a:solidFill>
            <a:srgbClr val="5B70BB"/>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29" name="Google Shape;29;p4"/>
          <p:cNvSpPr txBox="1"/>
          <p:nvPr>
            <p:ph idx="3" type="body"/>
          </p:nvPr>
        </p:nvSpPr>
        <p:spPr>
          <a:xfrm>
            <a:off x="6268356" y="3195491"/>
            <a:ext cx="5720444" cy="317501"/>
          </a:xfrm>
          <a:prstGeom prst="rect">
            <a:avLst/>
          </a:prstGeom>
          <a:noFill/>
          <a:ln>
            <a:noFill/>
          </a:ln>
        </p:spPr>
        <p:txBody>
          <a:bodyPr anchorCtr="0" anchor="ctr" bIns="0" lIns="0" spcFirstLastPara="1" rIns="0" wrap="square" tIns="0"/>
          <a:lstStyle>
            <a:lvl1pPr indent="-228600" lvl="0" marL="457200" marR="0" rtl="0" algn="l">
              <a:lnSpc>
                <a:spcPct val="100000"/>
              </a:lnSpc>
              <a:spcBef>
                <a:spcPts val="0"/>
              </a:spcBef>
              <a:spcAft>
                <a:spcPts val="0"/>
              </a:spcAft>
              <a:buClr>
                <a:srgbClr val="49494A"/>
              </a:buClr>
              <a:buSzPts val="2000"/>
              <a:buFont typeface="Avenir"/>
              <a:buNone/>
              <a:defRPr b="0" i="0" sz="2000" u="none" cap="none" strike="noStrike">
                <a:solidFill>
                  <a:srgbClr val="49494A"/>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0" name="Google Shape;30;p4"/>
          <p:cNvSpPr txBox="1"/>
          <p:nvPr>
            <p:ph idx="4" type="body"/>
          </p:nvPr>
        </p:nvSpPr>
        <p:spPr>
          <a:xfrm>
            <a:off x="6268356" y="4747616"/>
            <a:ext cx="5720444" cy="254001"/>
          </a:xfrm>
          <a:prstGeom prst="rect">
            <a:avLst/>
          </a:prstGeom>
          <a:solidFill>
            <a:srgbClr val="D1D8ED"/>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1" name="Google Shape;31;p4"/>
          <p:cNvSpPr txBox="1"/>
          <p:nvPr>
            <p:ph idx="5" type="body"/>
          </p:nvPr>
        </p:nvSpPr>
        <p:spPr>
          <a:xfrm>
            <a:off x="6268357" y="4747616"/>
            <a:ext cx="4826335" cy="254001"/>
          </a:xfrm>
          <a:prstGeom prst="rect">
            <a:avLst/>
          </a:prstGeom>
          <a:solidFill>
            <a:srgbClr val="C86EC6"/>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2" name="Google Shape;32;p4"/>
          <p:cNvSpPr txBox="1"/>
          <p:nvPr>
            <p:ph idx="6" type="body"/>
          </p:nvPr>
        </p:nvSpPr>
        <p:spPr>
          <a:xfrm>
            <a:off x="6268356" y="4309147"/>
            <a:ext cx="5720444" cy="317501"/>
          </a:xfrm>
          <a:prstGeom prst="rect">
            <a:avLst/>
          </a:prstGeom>
          <a:noFill/>
          <a:ln>
            <a:noFill/>
          </a:ln>
        </p:spPr>
        <p:txBody>
          <a:bodyPr anchorCtr="0" anchor="ctr" bIns="0" lIns="0" spcFirstLastPara="1" rIns="0" wrap="square" tIns="0"/>
          <a:lstStyle>
            <a:lvl1pPr indent="-228600" lvl="0" marL="457200" marR="0" rtl="0" algn="l">
              <a:lnSpc>
                <a:spcPct val="100000"/>
              </a:lnSpc>
              <a:spcBef>
                <a:spcPts val="0"/>
              </a:spcBef>
              <a:spcAft>
                <a:spcPts val="0"/>
              </a:spcAft>
              <a:buClr>
                <a:srgbClr val="49494A"/>
              </a:buClr>
              <a:buSzPts val="2000"/>
              <a:buFont typeface="Avenir"/>
              <a:buNone/>
              <a:defRPr b="0" i="0" sz="2000" u="none" cap="none" strike="noStrike">
                <a:solidFill>
                  <a:srgbClr val="49494A"/>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3" name="Google Shape;33;p4"/>
          <p:cNvSpPr txBox="1"/>
          <p:nvPr>
            <p:ph idx="7" type="body"/>
          </p:nvPr>
        </p:nvSpPr>
        <p:spPr>
          <a:xfrm>
            <a:off x="6268356" y="5861272"/>
            <a:ext cx="5720444" cy="254001"/>
          </a:xfrm>
          <a:prstGeom prst="rect">
            <a:avLst/>
          </a:prstGeom>
          <a:solidFill>
            <a:srgbClr val="D1D8ED"/>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4" name="Google Shape;34;p4"/>
          <p:cNvSpPr txBox="1"/>
          <p:nvPr>
            <p:ph idx="8" type="body"/>
          </p:nvPr>
        </p:nvSpPr>
        <p:spPr>
          <a:xfrm>
            <a:off x="6268356" y="5861272"/>
            <a:ext cx="3556632" cy="254001"/>
          </a:xfrm>
          <a:prstGeom prst="rect">
            <a:avLst/>
          </a:prstGeom>
          <a:solidFill>
            <a:srgbClr val="00C8C8"/>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35" name="Google Shape;35;p4"/>
          <p:cNvSpPr txBox="1"/>
          <p:nvPr>
            <p:ph idx="9" type="body"/>
          </p:nvPr>
        </p:nvSpPr>
        <p:spPr>
          <a:xfrm>
            <a:off x="6268356" y="5422803"/>
            <a:ext cx="5720444" cy="317501"/>
          </a:xfrm>
          <a:prstGeom prst="rect">
            <a:avLst/>
          </a:prstGeom>
          <a:noFill/>
          <a:ln>
            <a:noFill/>
          </a:ln>
        </p:spPr>
        <p:txBody>
          <a:bodyPr anchorCtr="0" anchor="ctr" bIns="0" lIns="0" spcFirstLastPara="1" rIns="0" wrap="square" tIns="0"/>
          <a:lstStyle>
            <a:lvl1pPr indent="-228600" lvl="0" marL="457200" marR="0" rtl="0" algn="l">
              <a:lnSpc>
                <a:spcPct val="100000"/>
              </a:lnSpc>
              <a:spcBef>
                <a:spcPts val="0"/>
              </a:spcBef>
              <a:spcAft>
                <a:spcPts val="0"/>
              </a:spcAft>
              <a:buClr>
                <a:srgbClr val="49494A"/>
              </a:buClr>
              <a:buSzPts val="2000"/>
              <a:buFont typeface="Avenir"/>
              <a:buNone/>
              <a:defRPr b="0" i="0" sz="2000" u="none" cap="none" strike="noStrike">
                <a:solidFill>
                  <a:srgbClr val="49494A"/>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pic>
        <p:nvPicPr>
          <p:cNvPr id="36" name="Google Shape;36;p4"/>
          <p:cNvPicPr preferRelativeResize="0"/>
          <p:nvPr/>
        </p:nvPicPr>
        <p:blipFill rotWithShape="1">
          <a:blip r:embed="rId2">
            <a:alphaModFix/>
          </a:blip>
          <a:srcRect b="0" l="0" r="0" t="0"/>
          <a:stretch/>
        </p:blipFill>
        <p:spPr>
          <a:xfrm>
            <a:off x="0" y="8229308"/>
            <a:ext cx="13004800" cy="1539378"/>
          </a:xfrm>
          <a:prstGeom prst="rect">
            <a:avLst/>
          </a:prstGeom>
          <a:noFill/>
          <a:ln>
            <a:noFill/>
          </a:ln>
        </p:spPr>
      </p:pic>
      <p:sp>
        <p:nvSpPr>
          <p:cNvPr id="37" name="Google Shape;37;p4"/>
          <p:cNvSpPr txBox="1"/>
          <p:nvPr/>
        </p:nvSpPr>
        <p:spPr>
          <a:xfrm>
            <a:off x="604180" y="9204580"/>
            <a:ext cx="11552582" cy="406906"/>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PAGE </a:t>
            </a:r>
            <a:fld id="{00000000-1234-1234-1234-123412341234}" type="slidenum">
              <a:rPr b="0" i="0" lang="en-US" sz="975" u="none" cap="none" strike="noStrike">
                <a:solidFill>
                  <a:schemeClr val="lt1"/>
                </a:solidFill>
                <a:latin typeface="Tahoma"/>
                <a:ea typeface="Tahoma"/>
                <a:cs typeface="Tahoma"/>
                <a:sym typeface="Tahoma"/>
              </a:rPr>
              <a:t>‹#›</a:t>
            </a:fld>
            <a:r>
              <a:rPr b="0" i="0" lang="en-US" sz="975" u="none" cap="none" strike="noStrike">
                <a:solidFill>
                  <a:schemeClr val="lt1"/>
                </a:solidFill>
                <a:latin typeface="Tahoma"/>
                <a:ea typeface="Tahoma"/>
                <a:cs typeface="Tahoma"/>
                <a:sym typeface="Tahoma"/>
              </a:rPr>
              <a:t>    |    </a:t>
            </a:r>
            <a:r>
              <a:rPr b="1" i="0" lang="en-US" sz="975" u="none" cap="none" strike="noStrike">
                <a:solidFill>
                  <a:schemeClr val="lt1"/>
                </a:solidFill>
                <a:latin typeface="Tahoma"/>
                <a:ea typeface="Tahoma"/>
                <a:cs typeface="Tahoma"/>
                <a:sym typeface="Tahoma"/>
              </a:rPr>
              <a:t>GRACE HOPPER CELEBRATION 2018   </a:t>
            </a:r>
            <a:endParaRPr/>
          </a:p>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PRESENTED BY ANITAB.ORG AND THE ASSOCIATION FOR COMPUTING MACHINERY </a:t>
            </a:r>
            <a:endParaRPr b="0" i="0" sz="975" u="none" cap="none" strike="noStrike">
              <a:solidFill>
                <a:schemeClr val="lt1"/>
              </a:solidFill>
              <a:latin typeface="Tahoma"/>
              <a:ea typeface="Tahoma"/>
              <a:cs typeface="Tahoma"/>
              <a:sym typeface="Tahoma"/>
            </a:endParaRPr>
          </a:p>
        </p:txBody>
      </p:sp>
      <p:pic>
        <p:nvPicPr>
          <p:cNvPr id="38" name="Google Shape;38;p4"/>
          <p:cNvPicPr preferRelativeResize="0"/>
          <p:nvPr/>
        </p:nvPicPr>
        <p:blipFill rotWithShape="1">
          <a:blip r:embed="rId3">
            <a:alphaModFix/>
          </a:blip>
          <a:srcRect b="0" l="0" r="0" t="0"/>
          <a:stretch/>
        </p:blipFill>
        <p:spPr>
          <a:xfrm>
            <a:off x="396827" y="9177021"/>
            <a:ext cx="923209" cy="420459"/>
          </a:xfrm>
          <a:prstGeom prst="rect">
            <a:avLst/>
          </a:prstGeom>
          <a:noFill/>
          <a:ln>
            <a:noFill/>
          </a:ln>
        </p:spPr>
      </p:pic>
      <p:grpSp>
        <p:nvGrpSpPr>
          <p:cNvPr id="39" name="Google Shape;39;p4"/>
          <p:cNvGrpSpPr/>
          <p:nvPr/>
        </p:nvGrpSpPr>
        <p:grpSpPr>
          <a:xfrm>
            <a:off x="11782968" y="9328035"/>
            <a:ext cx="1061674" cy="305975"/>
            <a:chOff x="11769549" y="9169697"/>
            <a:chExt cx="1415608" cy="305975"/>
          </a:xfrm>
        </p:grpSpPr>
        <p:pic>
          <p:nvPicPr>
            <p:cNvPr id="40" name="Google Shape;40;p4"/>
            <p:cNvPicPr preferRelativeResize="0"/>
            <p:nvPr/>
          </p:nvPicPr>
          <p:blipFill rotWithShape="1">
            <a:blip r:embed="rId4">
              <a:alphaModFix/>
            </a:blip>
            <a:srcRect b="0" l="0" r="0" t="0"/>
            <a:stretch/>
          </p:blipFill>
          <p:spPr>
            <a:xfrm>
              <a:off x="11769549" y="9259743"/>
              <a:ext cx="232129" cy="188213"/>
            </a:xfrm>
            <a:prstGeom prst="rect">
              <a:avLst/>
            </a:prstGeom>
            <a:noFill/>
            <a:ln>
              <a:noFill/>
            </a:ln>
          </p:spPr>
        </p:pic>
        <p:sp>
          <p:nvSpPr>
            <p:cNvPr id="41" name="Google Shape;41;p4"/>
            <p:cNvSpPr/>
            <p:nvPr/>
          </p:nvSpPr>
          <p:spPr>
            <a:xfrm>
              <a:off x="12010439" y="9169697"/>
              <a:ext cx="846754"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#GHC</a:t>
              </a:r>
              <a:endParaRPr/>
            </a:p>
          </p:txBody>
        </p:sp>
        <p:sp>
          <p:nvSpPr>
            <p:cNvPr id="42" name="Google Shape;42;p4"/>
            <p:cNvSpPr/>
            <p:nvPr/>
          </p:nvSpPr>
          <p:spPr>
            <a:xfrm>
              <a:off x="12685689" y="9199378"/>
              <a:ext cx="499468"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18</a:t>
              </a:r>
              <a:endParaRPr/>
            </a:p>
          </p:txBody>
        </p:sp>
      </p:grpSp>
      <p:sp>
        <p:nvSpPr>
          <p:cNvPr id="43" name="Google Shape;43;p4"/>
          <p:cNvSpPr txBox="1"/>
          <p:nvPr>
            <p:ph type="title"/>
          </p:nvPr>
        </p:nvSpPr>
        <p:spPr>
          <a:xfrm>
            <a:off x="931453" y="80950"/>
            <a:ext cx="11728352" cy="21590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chemeClr val="dk1"/>
              </a:buClr>
              <a:buSzPts val="3600"/>
              <a:buFont typeface="Tahoma"/>
              <a:buNone/>
              <a:defRPr b="1" i="0" sz="3600" u="none" cap="none" strike="noStrike">
                <a:solidFill>
                  <a:schemeClr val="dk1"/>
                </a:solidFill>
                <a:latin typeface="Tahoma"/>
                <a:ea typeface="Tahoma"/>
                <a:cs typeface="Tahoma"/>
                <a:sym typeface="Tahoma"/>
              </a:defRPr>
            </a:lvl1pPr>
            <a:lvl2pPr lvl="1"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2pPr>
            <a:lvl3pPr lvl="2"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3pPr>
            <a:lvl4pPr lvl="3"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4pPr>
            <a:lvl5pPr lvl="4"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5pPr>
            <a:lvl6pPr lvl="5"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6pPr>
            <a:lvl7pPr lvl="6"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7pPr>
            <a:lvl8pPr lvl="7"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8pPr>
            <a:lvl9pPr lvl="8"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9pPr>
          </a:lstStyle>
          <a:p/>
        </p:txBody>
      </p:sp>
      <p:sp>
        <p:nvSpPr>
          <p:cNvPr id="44" name="Google Shape;44;p4"/>
          <p:cNvSpPr/>
          <p:nvPr>
            <p:ph idx="13" type="pic"/>
          </p:nvPr>
        </p:nvSpPr>
        <p:spPr>
          <a:xfrm>
            <a:off x="260448" y="2463282"/>
            <a:ext cx="5727836" cy="437568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chemeClr val="dk1"/>
              </a:buClr>
              <a:buSzPts val="1800"/>
              <a:buFont typeface="Tahoma"/>
              <a:buNone/>
              <a:defRPr b="0" i="0" sz="18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lvl="2"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lvl="3"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lvl="4"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lvl="5"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lvl="6"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lvl="7"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lvl="8"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cSld name="4">
    <p:bg>
      <p:bgPr>
        <a:solidFill>
          <a:srgbClr val="FFFFFF"/>
        </a:solidFill>
      </p:bgPr>
    </p:bg>
    <p:spTree>
      <p:nvGrpSpPr>
        <p:cNvPr id="45" name="Shape 45"/>
        <p:cNvGrpSpPr/>
        <p:nvPr/>
      </p:nvGrpSpPr>
      <p:grpSpPr>
        <a:xfrm>
          <a:off x="0" y="0"/>
          <a:ext cx="0" cy="0"/>
          <a:chOff x="0" y="0"/>
          <a:chExt cx="0" cy="0"/>
        </a:xfrm>
      </p:grpSpPr>
      <p:sp>
        <p:nvSpPr>
          <p:cNvPr id="46" name="Google Shape;46;p5"/>
          <p:cNvSpPr/>
          <p:nvPr>
            <p:ph idx="2" type="pic"/>
          </p:nvPr>
        </p:nvSpPr>
        <p:spPr>
          <a:xfrm>
            <a:off x="1" y="2"/>
            <a:ext cx="6186920" cy="8229307"/>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chemeClr val="dk1"/>
              </a:buClr>
              <a:buSzPts val="1800"/>
              <a:buFont typeface="Tahoma"/>
              <a:buNone/>
              <a:defRPr b="0" i="0" sz="1800" u="none" cap="none" strike="noStrike">
                <a:solidFill>
                  <a:schemeClr val="dk1"/>
                </a:solidFill>
                <a:latin typeface="Tahoma"/>
                <a:ea typeface="Tahoma"/>
                <a:cs typeface="Tahoma"/>
                <a:sym typeface="Tahoma"/>
              </a:defRPr>
            </a:lvl1pPr>
            <a:lvl2pPr lvl="1"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lvl="2"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lvl="3"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lvl="4"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lvl="5"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lvl="6"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lvl="7"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lvl="8"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47" name="Google Shape;47;p5"/>
          <p:cNvSpPr txBox="1"/>
          <p:nvPr>
            <p:ph idx="1" type="body"/>
          </p:nvPr>
        </p:nvSpPr>
        <p:spPr>
          <a:xfrm>
            <a:off x="8178800" y="398574"/>
            <a:ext cx="3810000" cy="1014224"/>
          </a:xfrm>
          <a:prstGeom prst="rect">
            <a:avLst/>
          </a:prstGeom>
          <a:noFill/>
          <a:ln>
            <a:noFill/>
          </a:ln>
        </p:spPr>
        <p:txBody>
          <a:bodyPr anchorCtr="0" anchor="ctr" bIns="0" lIns="0" spcFirstLastPara="1" rIns="0" wrap="square" tIns="0"/>
          <a:lstStyle>
            <a:lvl1pPr indent="-228600" lvl="0" marL="457200" marR="0" rtl="0" algn="l">
              <a:lnSpc>
                <a:spcPct val="100000"/>
              </a:lnSpc>
              <a:spcBef>
                <a:spcPts val="0"/>
              </a:spcBef>
              <a:spcAft>
                <a:spcPts val="0"/>
              </a:spcAft>
              <a:buClr>
                <a:srgbClr val="49494A"/>
              </a:buClr>
              <a:buSzPts val="2000"/>
              <a:buFont typeface="Tahoma"/>
              <a:buNone/>
              <a:defRPr b="0" i="0" sz="20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48" name="Google Shape;48;p5"/>
          <p:cNvSpPr txBox="1"/>
          <p:nvPr>
            <p:ph idx="3" type="body"/>
          </p:nvPr>
        </p:nvSpPr>
        <p:spPr>
          <a:xfrm>
            <a:off x="8178800" y="1673693"/>
            <a:ext cx="3810000" cy="6034312"/>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l">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2pPr>
            <a:lvl3pPr indent="-228600" lvl="2" marL="1371600" marR="0" rtl="0" algn="l">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3pPr>
            <a:lvl4pPr indent="-228600" lvl="3" marL="1828800" marR="0" rtl="0" algn="l">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4pPr>
            <a:lvl5pPr indent="-228600" lvl="4" marL="2286000" marR="0" rtl="0" algn="l">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grpSp>
        <p:nvGrpSpPr>
          <p:cNvPr id="49" name="Google Shape;49;p5"/>
          <p:cNvGrpSpPr/>
          <p:nvPr/>
        </p:nvGrpSpPr>
        <p:grpSpPr>
          <a:xfrm>
            <a:off x="5691272" y="9110018"/>
            <a:ext cx="1351004" cy="407413"/>
            <a:chOff x="11199215" y="9169697"/>
            <a:chExt cx="1801394" cy="407413"/>
          </a:xfrm>
        </p:grpSpPr>
        <p:pic>
          <p:nvPicPr>
            <p:cNvPr id="50" name="Google Shape;50;p5"/>
            <p:cNvPicPr preferRelativeResize="0"/>
            <p:nvPr/>
          </p:nvPicPr>
          <p:blipFill rotWithShape="1">
            <a:blip r:embed="rId2">
              <a:alphaModFix/>
            </a:blip>
            <a:srcRect b="0" l="0" r="0" t="0"/>
            <a:stretch/>
          </p:blipFill>
          <p:spPr>
            <a:xfrm>
              <a:off x="11199215" y="9250929"/>
              <a:ext cx="367293" cy="297805"/>
            </a:xfrm>
            <a:prstGeom prst="rect">
              <a:avLst/>
            </a:prstGeom>
            <a:noFill/>
            <a:ln>
              <a:noFill/>
            </a:ln>
          </p:spPr>
        </p:pic>
        <p:sp>
          <p:nvSpPr>
            <p:cNvPr id="51" name="Google Shape;51;p5"/>
            <p:cNvSpPr/>
            <p:nvPr/>
          </p:nvSpPr>
          <p:spPr>
            <a:xfrm>
              <a:off x="11583399" y="9169697"/>
              <a:ext cx="1058357"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#GHC</a:t>
              </a:r>
              <a:endParaRPr/>
            </a:p>
          </p:txBody>
        </p:sp>
        <p:sp>
          <p:nvSpPr>
            <p:cNvPr id="52" name="Google Shape;52;p5"/>
            <p:cNvSpPr/>
            <p:nvPr/>
          </p:nvSpPr>
          <p:spPr>
            <a:xfrm>
              <a:off x="12402820" y="9199378"/>
              <a:ext cx="597789"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18</a:t>
              </a:r>
              <a:endParaRPr/>
            </a:p>
          </p:txBody>
        </p:sp>
      </p:grpSp>
      <p:pic>
        <p:nvPicPr>
          <p:cNvPr id="53" name="Google Shape;53;p5"/>
          <p:cNvPicPr preferRelativeResize="0"/>
          <p:nvPr/>
        </p:nvPicPr>
        <p:blipFill rotWithShape="1">
          <a:blip r:embed="rId3">
            <a:alphaModFix/>
          </a:blip>
          <a:srcRect b="0" l="0" r="0" t="0"/>
          <a:stretch/>
        </p:blipFill>
        <p:spPr>
          <a:xfrm>
            <a:off x="0" y="8229308"/>
            <a:ext cx="13004800" cy="1539378"/>
          </a:xfrm>
          <a:prstGeom prst="rect">
            <a:avLst/>
          </a:prstGeom>
          <a:noFill/>
          <a:ln>
            <a:noFill/>
          </a:ln>
        </p:spPr>
      </p:pic>
      <p:sp>
        <p:nvSpPr>
          <p:cNvPr id="54" name="Google Shape;54;p5"/>
          <p:cNvSpPr txBox="1"/>
          <p:nvPr/>
        </p:nvSpPr>
        <p:spPr>
          <a:xfrm>
            <a:off x="604180" y="9204580"/>
            <a:ext cx="11552582" cy="406906"/>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PAGE </a:t>
            </a:r>
            <a:fld id="{00000000-1234-1234-1234-123412341234}" type="slidenum">
              <a:rPr b="0" i="0" lang="en-US" sz="975" u="none" cap="none" strike="noStrike">
                <a:solidFill>
                  <a:schemeClr val="lt1"/>
                </a:solidFill>
                <a:latin typeface="Tahoma"/>
                <a:ea typeface="Tahoma"/>
                <a:cs typeface="Tahoma"/>
                <a:sym typeface="Tahoma"/>
              </a:rPr>
              <a:t>‹#›</a:t>
            </a:fld>
            <a:r>
              <a:rPr b="0" i="0" lang="en-US" sz="975" u="none" cap="none" strike="noStrike">
                <a:solidFill>
                  <a:schemeClr val="lt1"/>
                </a:solidFill>
                <a:latin typeface="Tahoma"/>
                <a:ea typeface="Tahoma"/>
                <a:cs typeface="Tahoma"/>
                <a:sym typeface="Tahoma"/>
              </a:rPr>
              <a:t>    |    </a:t>
            </a:r>
            <a:r>
              <a:rPr b="1" i="0" lang="en-US" sz="975" u="none" cap="none" strike="noStrike">
                <a:solidFill>
                  <a:schemeClr val="lt1"/>
                </a:solidFill>
                <a:latin typeface="Tahoma"/>
                <a:ea typeface="Tahoma"/>
                <a:cs typeface="Tahoma"/>
                <a:sym typeface="Tahoma"/>
              </a:rPr>
              <a:t>GRACE HOPPER CELEBRATION 2018   </a:t>
            </a:r>
            <a:endParaRPr/>
          </a:p>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PRESENTED BY ANITAB.ORG AND THE ASSOCIATION FOR COMPUTING MACHINERY </a:t>
            </a:r>
            <a:endParaRPr b="0" i="0" sz="975" u="none" cap="none" strike="noStrike">
              <a:solidFill>
                <a:schemeClr val="lt1"/>
              </a:solidFill>
              <a:latin typeface="Tahoma"/>
              <a:ea typeface="Tahoma"/>
              <a:cs typeface="Tahoma"/>
              <a:sym typeface="Tahoma"/>
            </a:endParaRPr>
          </a:p>
        </p:txBody>
      </p:sp>
      <p:pic>
        <p:nvPicPr>
          <p:cNvPr id="55" name="Google Shape;55;p5"/>
          <p:cNvPicPr preferRelativeResize="0"/>
          <p:nvPr/>
        </p:nvPicPr>
        <p:blipFill rotWithShape="1">
          <a:blip r:embed="rId4">
            <a:alphaModFix/>
          </a:blip>
          <a:srcRect b="0" l="0" r="0" t="0"/>
          <a:stretch/>
        </p:blipFill>
        <p:spPr>
          <a:xfrm>
            <a:off x="396827" y="9177021"/>
            <a:ext cx="923209" cy="420459"/>
          </a:xfrm>
          <a:prstGeom prst="rect">
            <a:avLst/>
          </a:prstGeom>
          <a:noFill/>
          <a:ln>
            <a:noFill/>
          </a:ln>
        </p:spPr>
      </p:pic>
      <p:grpSp>
        <p:nvGrpSpPr>
          <p:cNvPr id="56" name="Google Shape;56;p5"/>
          <p:cNvGrpSpPr/>
          <p:nvPr/>
        </p:nvGrpSpPr>
        <p:grpSpPr>
          <a:xfrm>
            <a:off x="11782968" y="9328035"/>
            <a:ext cx="1061674" cy="305975"/>
            <a:chOff x="11769549" y="9169697"/>
            <a:chExt cx="1415608" cy="305975"/>
          </a:xfrm>
        </p:grpSpPr>
        <p:pic>
          <p:nvPicPr>
            <p:cNvPr id="57" name="Google Shape;57;p5"/>
            <p:cNvPicPr preferRelativeResize="0"/>
            <p:nvPr/>
          </p:nvPicPr>
          <p:blipFill rotWithShape="1">
            <a:blip r:embed="rId2">
              <a:alphaModFix/>
            </a:blip>
            <a:srcRect b="0" l="0" r="0" t="0"/>
            <a:stretch/>
          </p:blipFill>
          <p:spPr>
            <a:xfrm>
              <a:off x="11769549" y="9259743"/>
              <a:ext cx="232129" cy="188213"/>
            </a:xfrm>
            <a:prstGeom prst="rect">
              <a:avLst/>
            </a:prstGeom>
            <a:noFill/>
            <a:ln>
              <a:noFill/>
            </a:ln>
          </p:spPr>
        </p:pic>
        <p:sp>
          <p:nvSpPr>
            <p:cNvPr id="58" name="Google Shape;58;p5"/>
            <p:cNvSpPr/>
            <p:nvPr/>
          </p:nvSpPr>
          <p:spPr>
            <a:xfrm>
              <a:off x="12010439" y="9169697"/>
              <a:ext cx="846754"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#GHC</a:t>
              </a:r>
              <a:endParaRPr/>
            </a:p>
          </p:txBody>
        </p:sp>
        <p:sp>
          <p:nvSpPr>
            <p:cNvPr id="59" name="Google Shape;59;p5"/>
            <p:cNvSpPr/>
            <p:nvPr/>
          </p:nvSpPr>
          <p:spPr>
            <a:xfrm>
              <a:off x="12685689" y="9199378"/>
              <a:ext cx="499468"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18</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cSld name="6">
    <p:bg>
      <p:bgPr>
        <a:solidFill>
          <a:srgbClr val="FFFFFF"/>
        </a:solidFill>
      </p:bgPr>
    </p:bg>
    <p:spTree>
      <p:nvGrpSpPr>
        <p:cNvPr id="60" name="Shape 60"/>
        <p:cNvGrpSpPr/>
        <p:nvPr/>
      </p:nvGrpSpPr>
      <p:grpSpPr>
        <a:xfrm>
          <a:off x="0" y="0"/>
          <a:ext cx="0" cy="0"/>
          <a:chOff x="0" y="0"/>
          <a:chExt cx="0" cy="0"/>
        </a:xfrm>
      </p:grpSpPr>
      <p:sp>
        <p:nvSpPr>
          <p:cNvPr id="61" name="Google Shape;61;p6"/>
          <p:cNvSpPr/>
          <p:nvPr/>
        </p:nvSpPr>
        <p:spPr>
          <a:xfrm>
            <a:off x="0" y="0"/>
            <a:ext cx="13004800" cy="3810000"/>
          </a:xfrm>
          <a:prstGeom prst="rect">
            <a:avLst/>
          </a:prstGeom>
          <a:solidFill>
            <a:srgbClr val="5B88A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Avenir"/>
              <a:buNone/>
            </a:pPr>
            <a:r>
              <a:t/>
            </a:r>
            <a:endParaRPr b="0" i="0" sz="3000" u="none" cap="none" strike="noStrike">
              <a:solidFill>
                <a:srgbClr val="49494A"/>
              </a:solidFill>
              <a:latin typeface="Avenir"/>
              <a:ea typeface="Avenir"/>
              <a:cs typeface="Avenir"/>
              <a:sym typeface="Avenir"/>
            </a:endParaRPr>
          </a:p>
        </p:txBody>
      </p:sp>
      <p:sp>
        <p:nvSpPr>
          <p:cNvPr id="62" name="Google Shape;62;p6"/>
          <p:cNvSpPr/>
          <p:nvPr>
            <p:ph idx="2" type="pic"/>
          </p:nvPr>
        </p:nvSpPr>
        <p:spPr>
          <a:xfrm>
            <a:off x="0" y="0"/>
            <a:ext cx="13004800" cy="381000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lvl="1"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lvl="2"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lvl="3"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lvl="4"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lvl="5"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lvl="6"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lvl="7"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lvl="8"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3" name="Google Shape;63;p6"/>
          <p:cNvSpPr txBox="1"/>
          <p:nvPr>
            <p:ph type="title"/>
          </p:nvPr>
        </p:nvSpPr>
        <p:spPr>
          <a:xfrm>
            <a:off x="1016000" y="762000"/>
            <a:ext cx="10972800" cy="21590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FFFFFF"/>
              </a:buClr>
              <a:buSzPts val="7001"/>
              <a:buFont typeface="Avenir"/>
              <a:buNone/>
              <a:defRPr b="1" i="0" sz="7001" u="none" cap="none" strike="noStrike">
                <a:solidFill>
                  <a:srgbClr val="FFFFFF"/>
                </a:solidFill>
                <a:latin typeface="Avenir"/>
                <a:ea typeface="Avenir"/>
                <a:cs typeface="Avenir"/>
                <a:sym typeface="Avenir"/>
              </a:defRPr>
            </a:lvl1pPr>
            <a:lvl2pPr lvl="1"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2pPr>
            <a:lvl3pPr lvl="2"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3pPr>
            <a:lvl4pPr lvl="3"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4pPr>
            <a:lvl5pPr lvl="4"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5pPr>
            <a:lvl6pPr lvl="5"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6pPr>
            <a:lvl7pPr lvl="6"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7pPr>
            <a:lvl8pPr lvl="7"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8pPr>
            <a:lvl9pPr lvl="8"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9pPr>
          </a:lstStyle>
          <a:p/>
        </p:txBody>
      </p:sp>
      <p:sp>
        <p:nvSpPr>
          <p:cNvPr id="64" name="Google Shape;64;p6"/>
          <p:cNvSpPr txBox="1"/>
          <p:nvPr>
            <p:ph idx="1" type="body"/>
          </p:nvPr>
        </p:nvSpPr>
        <p:spPr>
          <a:xfrm>
            <a:off x="1022117" y="4889501"/>
            <a:ext cx="381071" cy="380837"/>
          </a:xfrm>
          <a:prstGeom prst="rect">
            <a:avLst/>
          </a:prstGeom>
          <a:solidFill>
            <a:srgbClr val="00C8C8"/>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5" name="Google Shape;65;p6"/>
          <p:cNvSpPr txBox="1"/>
          <p:nvPr>
            <p:ph idx="3" type="body"/>
          </p:nvPr>
        </p:nvSpPr>
        <p:spPr>
          <a:xfrm>
            <a:off x="1571188" y="4889501"/>
            <a:ext cx="10417613" cy="380837"/>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6" name="Google Shape;66;p6"/>
          <p:cNvSpPr txBox="1"/>
          <p:nvPr>
            <p:ph idx="4" type="body"/>
          </p:nvPr>
        </p:nvSpPr>
        <p:spPr>
          <a:xfrm>
            <a:off x="1022117" y="5498846"/>
            <a:ext cx="381071" cy="380838"/>
          </a:xfrm>
          <a:prstGeom prst="rect">
            <a:avLst/>
          </a:prstGeom>
          <a:solidFill>
            <a:srgbClr val="B7BCCE"/>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7" name="Google Shape;67;p6"/>
          <p:cNvSpPr txBox="1"/>
          <p:nvPr>
            <p:ph idx="5" type="body"/>
          </p:nvPr>
        </p:nvSpPr>
        <p:spPr>
          <a:xfrm>
            <a:off x="1571188" y="5498846"/>
            <a:ext cx="10417613" cy="380838"/>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8" name="Google Shape;68;p6"/>
          <p:cNvSpPr txBox="1"/>
          <p:nvPr>
            <p:ph idx="6" type="body"/>
          </p:nvPr>
        </p:nvSpPr>
        <p:spPr>
          <a:xfrm>
            <a:off x="1022117" y="6108195"/>
            <a:ext cx="381071" cy="380837"/>
          </a:xfrm>
          <a:prstGeom prst="rect">
            <a:avLst/>
          </a:prstGeom>
          <a:solidFill>
            <a:srgbClr val="00C8C8"/>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69" name="Google Shape;69;p6"/>
          <p:cNvSpPr txBox="1"/>
          <p:nvPr>
            <p:ph idx="7" type="body"/>
          </p:nvPr>
        </p:nvSpPr>
        <p:spPr>
          <a:xfrm>
            <a:off x="1571188" y="6108195"/>
            <a:ext cx="10417613" cy="380837"/>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0" name="Google Shape;70;p6"/>
          <p:cNvSpPr txBox="1"/>
          <p:nvPr>
            <p:ph idx="8" type="body"/>
          </p:nvPr>
        </p:nvSpPr>
        <p:spPr>
          <a:xfrm>
            <a:off x="1022117" y="6717539"/>
            <a:ext cx="381071" cy="380838"/>
          </a:xfrm>
          <a:prstGeom prst="rect">
            <a:avLst/>
          </a:prstGeom>
          <a:solidFill>
            <a:srgbClr val="B7BCCE"/>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1" name="Google Shape;71;p6"/>
          <p:cNvSpPr txBox="1"/>
          <p:nvPr>
            <p:ph idx="9" type="body"/>
          </p:nvPr>
        </p:nvSpPr>
        <p:spPr>
          <a:xfrm>
            <a:off x="1571188" y="6717539"/>
            <a:ext cx="10417613" cy="380838"/>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2" name="Google Shape;72;p6"/>
          <p:cNvSpPr txBox="1"/>
          <p:nvPr>
            <p:ph idx="13" type="body"/>
          </p:nvPr>
        </p:nvSpPr>
        <p:spPr>
          <a:xfrm>
            <a:off x="1022117" y="7326888"/>
            <a:ext cx="381071" cy="380837"/>
          </a:xfrm>
          <a:prstGeom prst="rect">
            <a:avLst/>
          </a:prstGeom>
          <a:solidFill>
            <a:srgbClr val="00C8C8"/>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3" name="Google Shape;73;p6"/>
          <p:cNvSpPr txBox="1"/>
          <p:nvPr>
            <p:ph idx="14" type="body"/>
          </p:nvPr>
        </p:nvSpPr>
        <p:spPr>
          <a:xfrm>
            <a:off x="1571188" y="7326888"/>
            <a:ext cx="10417613" cy="380837"/>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4" name="Google Shape;74;p6"/>
          <p:cNvSpPr txBox="1"/>
          <p:nvPr>
            <p:ph idx="15" type="body"/>
          </p:nvPr>
        </p:nvSpPr>
        <p:spPr>
          <a:xfrm>
            <a:off x="1571188" y="7936232"/>
            <a:ext cx="10417613" cy="380838"/>
          </a:xfrm>
          <a:prstGeom prst="rect">
            <a:avLst/>
          </a:prstGeom>
          <a:noFill/>
          <a:ln>
            <a:noFill/>
          </a:ln>
        </p:spPr>
        <p:txBody>
          <a:bodyPr anchorCtr="0" anchor="ctr" bIns="0" lIns="0" spcFirstLastPara="1" rIns="0" wrap="square" tIns="0"/>
          <a:lstStyle>
            <a:lvl1pPr indent="-228600" lvl="0" marL="457200" marR="0" rtl="0" algn="l">
              <a:lnSpc>
                <a:spcPct val="11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5" name="Google Shape;75;p6"/>
          <p:cNvSpPr txBox="1"/>
          <p:nvPr>
            <p:ph idx="16" type="body"/>
          </p:nvPr>
        </p:nvSpPr>
        <p:spPr>
          <a:xfrm>
            <a:off x="1022117" y="7936232"/>
            <a:ext cx="381071" cy="380838"/>
          </a:xfrm>
          <a:prstGeom prst="rect">
            <a:avLst/>
          </a:prstGeom>
          <a:solidFill>
            <a:srgbClr val="00C8C8"/>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76" name="Google Shape;76;p6"/>
          <p:cNvSpPr txBox="1"/>
          <p:nvPr/>
        </p:nvSpPr>
        <p:spPr>
          <a:xfrm>
            <a:off x="660591" y="9118318"/>
            <a:ext cx="11552582" cy="42704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rgbClr val="747676"/>
              </a:buClr>
              <a:buSzPts val="1000"/>
              <a:buFont typeface="Avenir"/>
              <a:buNone/>
            </a:pPr>
            <a:r>
              <a:rPr b="0" i="0" lang="en-US" sz="1000" u="none" cap="none" strike="noStrike">
                <a:solidFill>
                  <a:srgbClr val="747676"/>
                </a:solidFill>
                <a:latin typeface="Avenir"/>
                <a:ea typeface="Avenir"/>
                <a:cs typeface="Avenir"/>
                <a:sym typeface="Avenir"/>
              </a:rPr>
              <a:t>PAGE </a:t>
            </a:r>
            <a:fld id="{00000000-1234-1234-1234-123412341234}" type="slidenum">
              <a:rPr b="0" i="0" lang="en-US" sz="1000" u="none" cap="none" strike="noStrike">
                <a:solidFill>
                  <a:srgbClr val="747676"/>
                </a:solidFill>
                <a:latin typeface="Avenir"/>
                <a:ea typeface="Avenir"/>
                <a:cs typeface="Avenir"/>
                <a:sym typeface="Avenir"/>
              </a:rPr>
              <a:t>‹#›</a:t>
            </a:fld>
            <a:r>
              <a:rPr b="0" i="0" lang="en-US" sz="1000" u="none" cap="none" strike="noStrike">
                <a:solidFill>
                  <a:srgbClr val="747676"/>
                </a:solidFill>
                <a:latin typeface="Avenir"/>
                <a:ea typeface="Avenir"/>
                <a:cs typeface="Avenir"/>
                <a:sym typeface="Avenir"/>
              </a:rPr>
              <a:t>    |    </a:t>
            </a:r>
            <a:r>
              <a:rPr b="1" i="0" lang="en-US" sz="1000" u="none" cap="none" strike="noStrike">
                <a:solidFill>
                  <a:srgbClr val="747676"/>
                </a:solidFill>
                <a:latin typeface="Avenir"/>
                <a:ea typeface="Avenir"/>
                <a:cs typeface="Avenir"/>
                <a:sym typeface="Avenir"/>
              </a:rPr>
              <a:t>GRACE HOPPER CELEBRATION 2018  </a:t>
            </a:r>
            <a:endParaRPr/>
          </a:p>
          <a:p>
            <a:pPr indent="0" lvl="0" marL="0" marR="0" rtl="0" algn="ctr">
              <a:lnSpc>
                <a:spcPct val="110000"/>
              </a:lnSpc>
              <a:spcBef>
                <a:spcPts val="0"/>
              </a:spcBef>
              <a:spcAft>
                <a:spcPts val="0"/>
              </a:spcAft>
              <a:buClr>
                <a:srgbClr val="747676"/>
              </a:buClr>
              <a:buSzPts val="1000"/>
              <a:buFont typeface="Avenir"/>
              <a:buNone/>
            </a:pPr>
            <a:r>
              <a:rPr b="0" i="0" lang="en-US" sz="1000" u="none" cap="none" strike="noStrike">
                <a:solidFill>
                  <a:srgbClr val="747676"/>
                </a:solidFill>
                <a:latin typeface="Avenir"/>
                <a:ea typeface="Avenir"/>
                <a:cs typeface="Avenir"/>
                <a:sym typeface="Avenir"/>
              </a:rPr>
              <a:t>PRESENTED BY ANITAB.ORG AND THE ASSOCIATION FOR COMPUTING MACHINERY </a:t>
            </a:r>
            <a:endParaRPr b="0" i="0" sz="1000" u="none" cap="none" strike="noStrike">
              <a:solidFill>
                <a:srgbClr val="747676"/>
              </a:solidFill>
              <a:latin typeface="Avenir"/>
              <a:ea typeface="Avenir"/>
              <a:cs typeface="Avenir"/>
              <a:sym typeface="Avenir"/>
            </a:endParaRPr>
          </a:p>
        </p:txBody>
      </p:sp>
      <p:pic>
        <p:nvPicPr>
          <p:cNvPr id="77" name="Google Shape;77;p6"/>
          <p:cNvPicPr preferRelativeResize="0"/>
          <p:nvPr/>
        </p:nvPicPr>
        <p:blipFill rotWithShape="1">
          <a:blip r:embed="rId2">
            <a:alphaModFix/>
          </a:blip>
          <a:srcRect b="0" l="0" r="0" t="0"/>
          <a:stretch/>
        </p:blipFill>
        <p:spPr>
          <a:xfrm>
            <a:off x="3572" y="0"/>
            <a:ext cx="13001227" cy="3810000"/>
          </a:xfrm>
          <a:prstGeom prst="rect">
            <a:avLst/>
          </a:prstGeom>
          <a:noFill/>
          <a:ln>
            <a:noFill/>
          </a:ln>
        </p:spPr>
      </p:pic>
      <p:grpSp>
        <p:nvGrpSpPr>
          <p:cNvPr id="78" name="Google Shape;78;p6"/>
          <p:cNvGrpSpPr/>
          <p:nvPr/>
        </p:nvGrpSpPr>
        <p:grpSpPr>
          <a:xfrm>
            <a:off x="260447" y="3151147"/>
            <a:ext cx="1351486" cy="386510"/>
            <a:chOff x="11199215" y="9169697"/>
            <a:chExt cx="1802036" cy="386510"/>
          </a:xfrm>
        </p:grpSpPr>
        <p:pic>
          <p:nvPicPr>
            <p:cNvPr id="79" name="Google Shape;79;p6"/>
            <p:cNvPicPr preferRelativeResize="0"/>
            <p:nvPr/>
          </p:nvPicPr>
          <p:blipFill rotWithShape="1">
            <a:blip r:embed="rId3">
              <a:alphaModFix/>
            </a:blip>
            <a:srcRect b="0" l="0" r="0" t="0"/>
            <a:stretch/>
          </p:blipFill>
          <p:spPr>
            <a:xfrm>
              <a:off x="11199215" y="9250929"/>
              <a:ext cx="367293" cy="297805"/>
            </a:xfrm>
            <a:prstGeom prst="rect">
              <a:avLst/>
            </a:prstGeom>
            <a:noFill/>
            <a:ln>
              <a:noFill/>
            </a:ln>
          </p:spPr>
        </p:pic>
        <p:sp>
          <p:nvSpPr>
            <p:cNvPr id="80" name="Google Shape;80;p6"/>
            <p:cNvSpPr/>
            <p:nvPr/>
          </p:nvSpPr>
          <p:spPr>
            <a:xfrm>
              <a:off x="11583400" y="9169697"/>
              <a:ext cx="1058356"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#GHC</a:t>
              </a:r>
              <a:endParaRPr/>
            </a:p>
          </p:txBody>
        </p:sp>
        <p:sp>
          <p:nvSpPr>
            <p:cNvPr id="81" name="Google Shape;81;p6"/>
            <p:cNvSpPr/>
            <p:nvPr/>
          </p:nvSpPr>
          <p:spPr>
            <a:xfrm>
              <a:off x="12441935" y="9199378"/>
              <a:ext cx="559316" cy="356829"/>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Tahoma"/>
                <a:buNone/>
              </a:pPr>
              <a:r>
                <a:rPr b="0" i="0" lang="en-US" sz="1725" u="none" cap="none" strike="noStrike">
                  <a:solidFill>
                    <a:schemeClr val="lt1"/>
                  </a:solidFill>
                  <a:latin typeface="Tahoma"/>
                  <a:ea typeface="Tahoma"/>
                  <a:cs typeface="Tahoma"/>
                  <a:sym typeface="Tahoma"/>
                </a:rPr>
                <a:t>18</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ype="tx">
  <p:cSld name="TITLE_AND_BODY">
    <p:spTree>
      <p:nvGrpSpPr>
        <p:cNvPr id="82" name="Shape 82"/>
        <p:cNvGrpSpPr/>
        <p:nvPr/>
      </p:nvGrpSpPr>
      <p:grpSpPr>
        <a:xfrm>
          <a:off x="0" y="0"/>
          <a:ext cx="0" cy="0"/>
          <a:chOff x="0" y="0"/>
          <a:chExt cx="0" cy="0"/>
        </a:xfrm>
      </p:grpSpPr>
      <p:sp>
        <p:nvSpPr>
          <p:cNvPr id="83" name="Google Shape;83;p7"/>
          <p:cNvSpPr/>
          <p:nvPr>
            <p:ph idx="2" type="pic"/>
          </p:nvPr>
        </p:nvSpPr>
        <p:spPr>
          <a:xfrm>
            <a:off x="1242975" y="2"/>
            <a:ext cx="13004800" cy="9753601"/>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lvl="1"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lvl="2"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lvl="3"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lvl="4"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lvl="5"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lvl="6"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lvl="7"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lvl="8"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84" name="Google Shape;84;p7"/>
          <p:cNvSpPr txBox="1"/>
          <p:nvPr>
            <p:ph idx="1" type="body"/>
          </p:nvPr>
        </p:nvSpPr>
        <p:spPr>
          <a:xfrm>
            <a:off x="2057400" y="2952207"/>
            <a:ext cx="8890000" cy="31750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85" name="Google Shape;85;p7"/>
          <p:cNvSpPr txBox="1"/>
          <p:nvPr>
            <p:ph idx="12" type="sldNum"/>
          </p:nvPr>
        </p:nvSpPr>
        <p:spPr>
          <a:xfrm>
            <a:off x="12506114" y="9347201"/>
            <a:ext cx="235898" cy="246221"/>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1pPr>
            <a:lvl2pPr indent="0" lvl="1"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2pPr>
            <a:lvl3pPr indent="0" lvl="2"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3pPr>
            <a:lvl4pPr indent="0" lvl="3"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4pPr>
            <a:lvl5pPr indent="0" lvl="4"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5pPr>
            <a:lvl6pPr indent="0" lvl="5"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6pPr>
            <a:lvl7pPr indent="0" lvl="6"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7pPr>
            <a:lvl8pPr indent="0" lvl="7"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8pPr>
            <a:lvl9pPr indent="0" lvl="8" marL="0" marR="0" rtl="0" algn="l">
              <a:lnSpc>
                <a:spcPct val="100000"/>
              </a:lnSpc>
              <a:spcBef>
                <a:spcPts val="0"/>
              </a:spcBef>
              <a:spcAft>
                <a:spcPts val="0"/>
              </a:spcAft>
              <a:buClr>
                <a:srgbClr val="999999"/>
              </a:buClr>
              <a:buSzPts val="1600"/>
              <a:buFont typeface="Avenir"/>
              <a:buNone/>
              <a:defRPr b="0" i="0" sz="1600" u="none" cap="none" strike="noStrike">
                <a:solidFill>
                  <a:srgbClr val="999999"/>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pic>
        <p:nvPicPr>
          <p:cNvPr id="86" name="Google Shape;86;p7"/>
          <p:cNvPicPr preferRelativeResize="0"/>
          <p:nvPr/>
        </p:nvPicPr>
        <p:blipFill rotWithShape="1">
          <a:blip r:embed="rId2">
            <a:alphaModFix/>
          </a:blip>
          <a:srcRect b="0" l="0" r="0" t="0"/>
          <a:stretch/>
        </p:blipFill>
        <p:spPr>
          <a:xfrm>
            <a:off x="6548" y="82550"/>
            <a:ext cx="12991703" cy="9671052"/>
          </a:xfrm>
          <a:prstGeom prst="rect">
            <a:avLst/>
          </a:prstGeom>
          <a:noFill/>
          <a:ln>
            <a:noFill/>
          </a:ln>
        </p:spPr>
      </p:pic>
      <p:pic>
        <p:nvPicPr>
          <p:cNvPr id="87" name="Google Shape;87;p7"/>
          <p:cNvPicPr preferRelativeResize="0"/>
          <p:nvPr/>
        </p:nvPicPr>
        <p:blipFill rotWithShape="1">
          <a:blip r:embed="rId3">
            <a:alphaModFix/>
          </a:blip>
          <a:srcRect b="0" l="0" r="0" t="0"/>
          <a:stretch/>
        </p:blipFill>
        <p:spPr>
          <a:xfrm>
            <a:off x="11415484" y="9002911"/>
            <a:ext cx="275461" cy="297805"/>
          </a:xfrm>
          <a:prstGeom prst="rect">
            <a:avLst/>
          </a:prstGeom>
          <a:noFill/>
          <a:ln>
            <a:noFill/>
          </a:ln>
        </p:spPr>
      </p:pic>
      <p:sp>
        <p:nvSpPr>
          <p:cNvPr id="88" name="Google Shape;88;p7"/>
          <p:cNvSpPr/>
          <p:nvPr/>
        </p:nvSpPr>
        <p:spPr>
          <a:xfrm>
            <a:off x="11703613" y="8921678"/>
            <a:ext cx="793743"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#GHC</a:t>
            </a:r>
            <a:endParaRPr/>
          </a:p>
        </p:txBody>
      </p:sp>
      <p:sp>
        <p:nvSpPr>
          <p:cNvPr id="89" name="Google Shape;89;p7"/>
          <p:cNvSpPr/>
          <p:nvPr/>
        </p:nvSpPr>
        <p:spPr>
          <a:xfrm>
            <a:off x="12318160" y="8951359"/>
            <a:ext cx="448328" cy="37773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725"/>
              <a:buFont typeface="Avenir"/>
              <a:buNone/>
            </a:pPr>
            <a:r>
              <a:rPr b="1" i="0" lang="en-US" sz="1725" u="none" cap="none" strike="noStrike">
                <a:solidFill>
                  <a:schemeClr val="lt1"/>
                </a:solidFill>
                <a:latin typeface="Avenir"/>
                <a:ea typeface="Avenir"/>
                <a:cs typeface="Avenir"/>
                <a:sym typeface="Avenir"/>
              </a:rPr>
              <a:t>18</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2">
  <p:cSld name="1_2">
    <p:bg>
      <p:bgPr>
        <a:solidFill>
          <a:srgbClr val="FFFFFF"/>
        </a:solidFill>
      </p:bgPr>
    </p:bg>
    <p:spTree>
      <p:nvGrpSpPr>
        <p:cNvPr id="90" name="Shape 90"/>
        <p:cNvGrpSpPr/>
        <p:nvPr/>
      </p:nvGrpSpPr>
      <p:grpSpPr>
        <a:xfrm>
          <a:off x="0" y="0"/>
          <a:ext cx="0" cy="0"/>
          <a:chOff x="0" y="0"/>
          <a:chExt cx="0" cy="0"/>
        </a:xfrm>
      </p:grpSpPr>
      <p:pic>
        <p:nvPicPr>
          <p:cNvPr id="91" name="Google Shape;91;p8"/>
          <p:cNvPicPr preferRelativeResize="0"/>
          <p:nvPr/>
        </p:nvPicPr>
        <p:blipFill rotWithShape="1">
          <a:blip r:embed="rId2">
            <a:alphaModFix/>
          </a:blip>
          <a:srcRect b="0" l="0" r="0" t="0"/>
          <a:stretch/>
        </p:blipFill>
        <p:spPr>
          <a:xfrm>
            <a:off x="0" y="8229308"/>
            <a:ext cx="13004800" cy="1539378"/>
          </a:xfrm>
          <a:prstGeom prst="rect">
            <a:avLst/>
          </a:prstGeom>
          <a:noFill/>
          <a:ln>
            <a:noFill/>
          </a:ln>
        </p:spPr>
      </p:pic>
      <p:sp>
        <p:nvSpPr>
          <p:cNvPr id="92" name="Google Shape;92;p8"/>
          <p:cNvSpPr txBox="1"/>
          <p:nvPr>
            <p:ph idx="1" type="body"/>
          </p:nvPr>
        </p:nvSpPr>
        <p:spPr>
          <a:xfrm>
            <a:off x="1019118" y="5522065"/>
            <a:ext cx="2535635" cy="3175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49494A"/>
              </a:buClr>
              <a:buSzPts val="2000"/>
              <a:buFont typeface="Tahoma"/>
              <a:buNone/>
              <a:defRPr b="0" i="0" sz="20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3" name="Google Shape;93;p8"/>
          <p:cNvSpPr txBox="1"/>
          <p:nvPr>
            <p:ph idx="2" type="body"/>
          </p:nvPr>
        </p:nvSpPr>
        <p:spPr>
          <a:xfrm>
            <a:off x="1019118" y="5920884"/>
            <a:ext cx="2535635" cy="952501"/>
          </a:xfrm>
          <a:prstGeom prst="rect">
            <a:avLst/>
          </a:prstGeom>
          <a:noFill/>
          <a:ln>
            <a:noFill/>
          </a:ln>
        </p:spPr>
        <p:txBody>
          <a:bodyPr anchorCtr="0" anchor="t" bIns="0" lIns="0" spcFirstLastPara="1" rIns="0" wrap="square" tIns="0"/>
          <a:lstStyle>
            <a:lvl1pPr indent="-228600" lvl="0" marL="457200" marR="0" rtl="0" algn="ctr">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4" name="Google Shape;94;p8"/>
          <p:cNvSpPr txBox="1"/>
          <p:nvPr>
            <p:ph idx="3" type="body"/>
          </p:nvPr>
        </p:nvSpPr>
        <p:spPr>
          <a:xfrm>
            <a:off x="1651935" y="3483805"/>
            <a:ext cx="1270001" cy="1270001"/>
          </a:xfrm>
          <a:prstGeom prst="rect">
            <a:avLst/>
          </a:prstGeom>
          <a:solidFill>
            <a:srgbClr val="96318A"/>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chemeClr val="dk1"/>
              </a:buClr>
              <a:buSzPts val="2700"/>
              <a:buFont typeface="Tahoma"/>
              <a:buNone/>
              <a:defRPr b="0" i="0" sz="2700" u="none" cap="none" strike="noStrike">
                <a:solidFill>
                  <a:schemeClr val="dk1"/>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5" name="Google Shape;95;p8"/>
          <p:cNvSpPr txBox="1"/>
          <p:nvPr>
            <p:ph idx="4" type="body"/>
          </p:nvPr>
        </p:nvSpPr>
        <p:spPr>
          <a:xfrm>
            <a:off x="3829429" y="5522065"/>
            <a:ext cx="2535635" cy="3175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49494A"/>
              </a:buClr>
              <a:buSzPts val="2000"/>
              <a:buFont typeface="Tahoma"/>
              <a:buNone/>
              <a:defRPr b="0" i="0" sz="20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6" name="Google Shape;96;p8"/>
          <p:cNvSpPr txBox="1"/>
          <p:nvPr>
            <p:ph idx="5" type="body"/>
          </p:nvPr>
        </p:nvSpPr>
        <p:spPr>
          <a:xfrm>
            <a:off x="3829429" y="5920884"/>
            <a:ext cx="2535635" cy="952501"/>
          </a:xfrm>
          <a:prstGeom prst="rect">
            <a:avLst/>
          </a:prstGeom>
          <a:noFill/>
          <a:ln>
            <a:noFill/>
          </a:ln>
        </p:spPr>
        <p:txBody>
          <a:bodyPr anchorCtr="0" anchor="t" bIns="0" lIns="0" spcFirstLastPara="1" rIns="0" wrap="square" tIns="0"/>
          <a:lstStyle>
            <a:lvl1pPr indent="-228600" lvl="0" marL="457200" marR="0" rtl="0" algn="ctr">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7" name="Google Shape;97;p8"/>
          <p:cNvSpPr txBox="1"/>
          <p:nvPr>
            <p:ph idx="6" type="body"/>
          </p:nvPr>
        </p:nvSpPr>
        <p:spPr>
          <a:xfrm>
            <a:off x="4462246" y="3483805"/>
            <a:ext cx="1270001" cy="1270001"/>
          </a:xfrm>
          <a:prstGeom prst="rect">
            <a:avLst/>
          </a:prstGeom>
          <a:solidFill>
            <a:srgbClr val="C3D83F"/>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chemeClr val="dk1"/>
              </a:buClr>
              <a:buSzPts val="2700"/>
              <a:buFont typeface="Tahoma"/>
              <a:buNone/>
              <a:defRPr b="0" i="0" sz="2700" u="none" cap="none" strike="noStrike">
                <a:solidFill>
                  <a:schemeClr val="dk1"/>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8" name="Google Shape;98;p8"/>
          <p:cNvSpPr txBox="1"/>
          <p:nvPr>
            <p:ph idx="7" type="body"/>
          </p:nvPr>
        </p:nvSpPr>
        <p:spPr>
          <a:xfrm>
            <a:off x="6639738" y="5522065"/>
            <a:ext cx="2535635" cy="3175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49494A"/>
              </a:buClr>
              <a:buSzPts val="2000"/>
              <a:buFont typeface="Tahoma"/>
              <a:buNone/>
              <a:defRPr b="0" i="0" sz="20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99" name="Google Shape;99;p8"/>
          <p:cNvSpPr txBox="1"/>
          <p:nvPr>
            <p:ph idx="8" type="body"/>
          </p:nvPr>
        </p:nvSpPr>
        <p:spPr>
          <a:xfrm>
            <a:off x="6639738" y="5920884"/>
            <a:ext cx="2535635" cy="952501"/>
          </a:xfrm>
          <a:prstGeom prst="rect">
            <a:avLst/>
          </a:prstGeom>
          <a:noFill/>
          <a:ln>
            <a:noFill/>
          </a:ln>
        </p:spPr>
        <p:txBody>
          <a:bodyPr anchorCtr="0" anchor="t" bIns="0" lIns="0" spcFirstLastPara="1" rIns="0" wrap="square" tIns="0"/>
          <a:lstStyle>
            <a:lvl1pPr indent="-228600" lvl="0" marL="457200" marR="0" rtl="0" algn="ctr">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00" name="Google Shape;100;p8"/>
          <p:cNvSpPr txBox="1"/>
          <p:nvPr>
            <p:ph idx="9" type="body"/>
          </p:nvPr>
        </p:nvSpPr>
        <p:spPr>
          <a:xfrm>
            <a:off x="7272555" y="3483805"/>
            <a:ext cx="1270001" cy="1270001"/>
          </a:xfrm>
          <a:prstGeom prst="rect">
            <a:avLst/>
          </a:prstGeom>
          <a:solidFill>
            <a:srgbClr val="3EB496"/>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chemeClr val="dk1"/>
              </a:buClr>
              <a:buSzPts val="2700"/>
              <a:buFont typeface="Tahoma"/>
              <a:buNone/>
              <a:defRPr b="0" i="0" sz="2700" u="none" cap="none" strike="noStrike">
                <a:solidFill>
                  <a:schemeClr val="dk1"/>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01" name="Google Shape;101;p8"/>
          <p:cNvSpPr txBox="1"/>
          <p:nvPr>
            <p:ph idx="13" type="body"/>
          </p:nvPr>
        </p:nvSpPr>
        <p:spPr>
          <a:xfrm>
            <a:off x="9450047" y="5522065"/>
            <a:ext cx="2535635" cy="3175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49494A"/>
              </a:buClr>
              <a:buSzPts val="2000"/>
              <a:buFont typeface="Tahoma"/>
              <a:buNone/>
              <a:defRPr b="0" i="0" sz="20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02" name="Google Shape;102;p8"/>
          <p:cNvSpPr txBox="1"/>
          <p:nvPr>
            <p:ph idx="14" type="body"/>
          </p:nvPr>
        </p:nvSpPr>
        <p:spPr>
          <a:xfrm>
            <a:off x="9450047" y="5920884"/>
            <a:ext cx="2535635" cy="952501"/>
          </a:xfrm>
          <a:prstGeom prst="rect">
            <a:avLst/>
          </a:prstGeom>
          <a:noFill/>
          <a:ln>
            <a:noFill/>
          </a:ln>
        </p:spPr>
        <p:txBody>
          <a:bodyPr anchorCtr="0" anchor="t" bIns="0" lIns="0" spcFirstLastPara="1" rIns="0" wrap="square" tIns="0"/>
          <a:lstStyle>
            <a:lvl1pPr indent="-228600" lvl="0" marL="457200" marR="0" rtl="0" algn="ctr">
              <a:lnSpc>
                <a:spcPct val="100000"/>
              </a:lnSpc>
              <a:spcBef>
                <a:spcPts val="0"/>
              </a:spcBef>
              <a:spcAft>
                <a:spcPts val="0"/>
              </a:spcAft>
              <a:buClr>
                <a:srgbClr val="49494A"/>
              </a:buClr>
              <a:buSzPts val="1800"/>
              <a:buFont typeface="Tahoma"/>
              <a:buNone/>
              <a:defRPr b="0" i="0" sz="1800" u="none" cap="none" strike="noStrike">
                <a:solidFill>
                  <a:srgbClr val="49494A"/>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03" name="Google Shape;103;p8"/>
          <p:cNvSpPr txBox="1"/>
          <p:nvPr>
            <p:ph idx="15" type="body"/>
          </p:nvPr>
        </p:nvSpPr>
        <p:spPr>
          <a:xfrm>
            <a:off x="10082864" y="3483805"/>
            <a:ext cx="1270001" cy="1270001"/>
          </a:xfrm>
          <a:prstGeom prst="rect">
            <a:avLst/>
          </a:prstGeom>
          <a:solidFill>
            <a:srgbClr val="00527C"/>
          </a:solid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chemeClr val="dk1"/>
              </a:buClr>
              <a:buSzPts val="2700"/>
              <a:buFont typeface="Tahoma"/>
              <a:buNone/>
              <a:defRPr b="0" i="0" sz="2700" u="none" cap="none" strike="noStrike">
                <a:solidFill>
                  <a:schemeClr val="dk1"/>
                </a:solidFill>
                <a:latin typeface="Tahoma"/>
                <a:ea typeface="Tahoma"/>
                <a:cs typeface="Tahoma"/>
                <a:sym typeface="Tahoma"/>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104" name="Google Shape;104;p8"/>
          <p:cNvSpPr txBox="1"/>
          <p:nvPr>
            <p:ph type="title"/>
          </p:nvPr>
        </p:nvSpPr>
        <p:spPr>
          <a:xfrm>
            <a:off x="931453" y="80950"/>
            <a:ext cx="11728352" cy="2159000"/>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chemeClr val="dk1"/>
              </a:buClr>
              <a:buSzPts val="3600"/>
              <a:buFont typeface="Tahoma"/>
              <a:buNone/>
              <a:defRPr b="1" i="0" sz="3600" u="none" cap="none" strike="noStrike">
                <a:solidFill>
                  <a:schemeClr val="dk1"/>
                </a:solidFill>
                <a:latin typeface="Tahoma"/>
                <a:ea typeface="Tahoma"/>
                <a:cs typeface="Tahoma"/>
                <a:sym typeface="Tahoma"/>
              </a:defRPr>
            </a:lvl1pPr>
            <a:lvl2pPr lvl="1"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2pPr>
            <a:lvl3pPr lvl="2"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3pPr>
            <a:lvl4pPr lvl="3"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4pPr>
            <a:lvl5pPr lvl="4"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5pPr>
            <a:lvl6pPr lvl="5"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6pPr>
            <a:lvl7pPr lvl="6"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7pPr>
            <a:lvl8pPr lvl="7"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8pPr>
            <a:lvl9pPr lvl="8"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9pPr>
          </a:lstStyle>
          <a:p/>
        </p:txBody>
      </p:sp>
      <p:sp>
        <p:nvSpPr>
          <p:cNvPr id="105" name="Google Shape;105;p8"/>
          <p:cNvSpPr txBox="1"/>
          <p:nvPr/>
        </p:nvSpPr>
        <p:spPr>
          <a:xfrm>
            <a:off x="604180" y="9204580"/>
            <a:ext cx="11552582" cy="406906"/>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PAGE </a:t>
            </a:r>
            <a:fld id="{00000000-1234-1234-1234-123412341234}" type="slidenum">
              <a:rPr b="0" i="0" lang="en-US" sz="975" u="none" cap="none" strike="noStrike">
                <a:solidFill>
                  <a:schemeClr val="lt1"/>
                </a:solidFill>
                <a:latin typeface="Tahoma"/>
                <a:ea typeface="Tahoma"/>
                <a:cs typeface="Tahoma"/>
                <a:sym typeface="Tahoma"/>
              </a:rPr>
              <a:t>‹#›</a:t>
            </a:fld>
            <a:r>
              <a:rPr b="0" i="0" lang="en-US" sz="975" u="none" cap="none" strike="noStrike">
                <a:solidFill>
                  <a:schemeClr val="lt1"/>
                </a:solidFill>
                <a:latin typeface="Tahoma"/>
                <a:ea typeface="Tahoma"/>
                <a:cs typeface="Tahoma"/>
                <a:sym typeface="Tahoma"/>
              </a:rPr>
              <a:t>    |    </a:t>
            </a:r>
            <a:r>
              <a:rPr b="1" i="0" lang="en-US" sz="975" u="none" cap="none" strike="noStrike">
                <a:solidFill>
                  <a:schemeClr val="lt1"/>
                </a:solidFill>
                <a:latin typeface="Tahoma"/>
                <a:ea typeface="Tahoma"/>
                <a:cs typeface="Tahoma"/>
                <a:sym typeface="Tahoma"/>
              </a:rPr>
              <a:t>GRACE HOPPER CELEBRATION 2018   </a:t>
            </a:r>
            <a:endParaRPr/>
          </a:p>
          <a:p>
            <a:pPr indent="0" lvl="0" marL="0" marR="0" rtl="0" algn="ctr">
              <a:lnSpc>
                <a:spcPct val="110000"/>
              </a:lnSpc>
              <a:spcBef>
                <a:spcPts val="0"/>
              </a:spcBef>
              <a:spcAft>
                <a:spcPts val="0"/>
              </a:spcAft>
              <a:buClr>
                <a:schemeClr val="lt1"/>
              </a:buClr>
              <a:buSzPts val="975"/>
              <a:buFont typeface="Tahoma"/>
              <a:buNone/>
            </a:pPr>
            <a:r>
              <a:rPr b="0" i="0" lang="en-US" sz="975" u="none" cap="none" strike="noStrike">
                <a:solidFill>
                  <a:schemeClr val="lt1"/>
                </a:solidFill>
                <a:latin typeface="Tahoma"/>
                <a:ea typeface="Tahoma"/>
                <a:cs typeface="Tahoma"/>
                <a:sym typeface="Tahoma"/>
              </a:rPr>
              <a:t>PRESENTED BY ANITAB.ORG AND THE ASSOCIATION FOR COMPUTING MACHINERY </a:t>
            </a:r>
            <a:endParaRPr b="0" i="0" sz="975" u="none" cap="none" strike="noStrike">
              <a:solidFill>
                <a:schemeClr val="lt1"/>
              </a:solidFill>
              <a:latin typeface="Tahoma"/>
              <a:ea typeface="Tahoma"/>
              <a:cs typeface="Tahoma"/>
              <a:sym typeface="Tahoma"/>
            </a:endParaRPr>
          </a:p>
        </p:txBody>
      </p:sp>
      <p:pic>
        <p:nvPicPr>
          <p:cNvPr id="106" name="Google Shape;106;p8"/>
          <p:cNvPicPr preferRelativeResize="0"/>
          <p:nvPr/>
        </p:nvPicPr>
        <p:blipFill rotWithShape="1">
          <a:blip r:embed="rId3">
            <a:alphaModFix/>
          </a:blip>
          <a:srcRect b="0" l="0" r="0" t="0"/>
          <a:stretch/>
        </p:blipFill>
        <p:spPr>
          <a:xfrm>
            <a:off x="396827" y="9177021"/>
            <a:ext cx="923209" cy="420459"/>
          </a:xfrm>
          <a:prstGeom prst="rect">
            <a:avLst/>
          </a:prstGeom>
          <a:noFill/>
          <a:ln>
            <a:noFill/>
          </a:ln>
        </p:spPr>
      </p:pic>
      <p:grpSp>
        <p:nvGrpSpPr>
          <p:cNvPr id="107" name="Google Shape;107;p8"/>
          <p:cNvGrpSpPr/>
          <p:nvPr/>
        </p:nvGrpSpPr>
        <p:grpSpPr>
          <a:xfrm>
            <a:off x="11782968" y="9328035"/>
            <a:ext cx="1061674" cy="305975"/>
            <a:chOff x="11769549" y="9169697"/>
            <a:chExt cx="1415608" cy="305975"/>
          </a:xfrm>
        </p:grpSpPr>
        <p:pic>
          <p:nvPicPr>
            <p:cNvPr id="108" name="Google Shape;108;p8"/>
            <p:cNvPicPr preferRelativeResize="0"/>
            <p:nvPr/>
          </p:nvPicPr>
          <p:blipFill rotWithShape="1">
            <a:blip r:embed="rId4">
              <a:alphaModFix/>
            </a:blip>
            <a:srcRect b="0" l="0" r="0" t="0"/>
            <a:stretch/>
          </p:blipFill>
          <p:spPr>
            <a:xfrm>
              <a:off x="11769549" y="9259743"/>
              <a:ext cx="232129" cy="188213"/>
            </a:xfrm>
            <a:prstGeom prst="rect">
              <a:avLst/>
            </a:prstGeom>
            <a:noFill/>
            <a:ln>
              <a:noFill/>
            </a:ln>
          </p:spPr>
        </p:pic>
        <p:sp>
          <p:nvSpPr>
            <p:cNvPr id="109" name="Google Shape;109;p8"/>
            <p:cNvSpPr/>
            <p:nvPr/>
          </p:nvSpPr>
          <p:spPr>
            <a:xfrm>
              <a:off x="12010439" y="9169697"/>
              <a:ext cx="846754"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#GHC</a:t>
              </a:r>
              <a:endParaRPr/>
            </a:p>
          </p:txBody>
        </p:sp>
        <p:sp>
          <p:nvSpPr>
            <p:cNvPr id="110" name="Google Shape;110;p8"/>
            <p:cNvSpPr/>
            <p:nvPr/>
          </p:nvSpPr>
          <p:spPr>
            <a:xfrm>
              <a:off x="12685689" y="9199378"/>
              <a:ext cx="499468" cy="276294"/>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1200"/>
                <a:buFont typeface="Tahoma"/>
                <a:buNone/>
              </a:pPr>
              <a:r>
                <a:rPr b="1" i="0" lang="en-US" sz="1200" u="none" cap="none" strike="noStrike">
                  <a:solidFill>
                    <a:schemeClr val="lt1"/>
                  </a:solidFill>
                  <a:latin typeface="Tahoma"/>
                  <a:ea typeface="Tahoma"/>
                  <a:cs typeface="Tahoma"/>
                  <a:sym typeface="Tahoma"/>
                </a:rPr>
                <a:t>18</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A88A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16000" y="2952207"/>
            <a:ext cx="10972800" cy="3175001"/>
          </a:xfrm>
          <a:prstGeom prst="rect">
            <a:avLst/>
          </a:prstGeom>
          <a:noFill/>
          <a:ln>
            <a:noFill/>
          </a:ln>
        </p:spPr>
        <p:txBody>
          <a:bodyPr anchorCtr="0" anchor="ctr" bIns="0" lIns="0" spcFirstLastPara="1" rIns="0" wrap="square" tIns="0"/>
          <a:lstStyle>
            <a:lvl1pPr lvl="0"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1pPr>
            <a:lvl2pPr lvl="1"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2pPr>
            <a:lvl3pPr lvl="2"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3pPr>
            <a:lvl4pPr lvl="3"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4pPr>
            <a:lvl5pPr lvl="4"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5pPr>
            <a:lvl6pPr lvl="5"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6pPr>
            <a:lvl7pPr lvl="6"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7pPr>
            <a:lvl8pPr lvl="7"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8pPr>
            <a:lvl9pPr lvl="8" marR="0" rtl="0" algn="ctr">
              <a:lnSpc>
                <a:spcPct val="90000"/>
              </a:lnSpc>
              <a:spcBef>
                <a:spcPts val="0"/>
              </a:spcBef>
              <a:spcAft>
                <a:spcPts val="0"/>
              </a:spcAft>
              <a:buClr>
                <a:srgbClr val="FFFFFF"/>
              </a:buClr>
              <a:buSzPts val="10001"/>
              <a:buFont typeface="Avenir"/>
              <a:buNone/>
              <a:defRPr b="1" i="0" sz="10001" u="none" cap="none" strike="noStrike">
                <a:solidFill>
                  <a:srgbClr val="FFFFFF"/>
                </a:solidFill>
                <a:latin typeface="Avenir"/>
                <a:ea typeface="Avenir"/>
                <a:cs typeface="Avenir"/>
                <a:sym typeface="Avenir"/>
              </a:defRPr>
            </a:lvl9pPr>
          </a:lstStyle>
          <a:p/>
        </p:txBody>
      </p:sp>
      <p:sp>
        <p:nvSpPr>
          <p:cNvPr id="7" name="Google Shape;7;p1"/>
          <p:cNvSpPr txBox="1"/>
          <p:nvPr>
            <p:ph idx="1" type="body"/>
          </p:nvPr>
        </p:nvSpPr>
        <p:spPr>
          <a:xfrm>
            <a:off x="1016000" y="6229896"/>
            <a:ext cx="10972800" cy="508001"/>
          </a:xfrm>
          <a:prstGeom prst="rect">
            <a:avLst/>
          </a:prstGeom>
          <a:noFill/>
          <a:ln>
            <a:noFill/>
          </a:ln>
        </p:spPr>
        <p:txBody>
          <a:bodyPr anchorCtr="0" anchor="ctr" bIns="0" lIns="0" spcFirstLastPara="1" rIns="0" wrap="square" tIns="0"/>
          <a:lstStyle>
            <a:lvl1pPr indent="-228600" lvl="0" marL="457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1pPr>
            <a:lvl2pPr indent="-228600" lvl="1" marL="914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2pPr>
            <a:lvl3pPr indent="-228600" lvl="2" marL="1371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3pPr>
            <a:lvl4pPr indent="-228600" lvl="3" marL="1828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4pPr>
            <a:lvl5pPr indent="-228600" lvl="4" marL="22860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5pPr>
            <a:lvl6pPr indent="-228600" lvl="5" marL="27432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6pPr>
            <a:lvl7pPr indent="-228600" lvl="6" marL="32004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7pPr>
            <a:lvl8pPr indent="-228600" lvl="7" marL="36576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8pPr>
            <a:lvl9pPr indent="-228600" lvl="8" marL="4114800" marR="0" rtl="0" algn="ctr">
              <a:lnSpc>
                <a:spcPct val="100000"/>
              </a:lnSpc>
              <a:spcBef>
                <a:spcPts val="0"/>
              </a:spcBef>
              <a:spcAft>
                <a:spcPts val="0"/>
              </a:spcAft>
              <a:buClr>
                <a:srgbClr val="FFFFFF"/>
              </a:buClr>
              <a:buSzPts val="1800"/>
              <a:buFont typeface="Avenir"/>
              <a:buNone/>
              <a:defRPr b="0" i="0" sz="1800" u="none" cap="none" strike="noStrike">
                <a:solidFill>
                  <a:srgbClr val="FFFFFF"/>
                </a:solidFill>
                <a:latin typeface="Avenir"/>
                <a:ea typeface="Avenir"/>
                <a:cs typeface="Avenir"/>
                <a:sym typeface="Avenir"/>
              </a:defRPr>
            </a:lvl9pPr>
          </a:lstStyle>
          <a:p/>
        </p:txBody>
      </p:sp>
      <p:sp>
        <p:nvSpPr>
          <p:cNvPr id="8" name="Google Shape;8;p1"/>
          <p:cNvSpPr txBox="1"/>
          <p:nvPr>
            <p:ph idx="12" type="sldNum"/>
          </p:nvPr>
        </p:nvSpPr>
        <p:spPr>
          <a:xfrm>
            <a:off x="6337913" y="9296400"/>
            <a:ext cx="322204" cy="348813"/>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13.png"/><Relationship Id="rId5" Type="http://schemas.openxmlformats.org/officeDocument/2006/relationships/hyperlink" Target="https://www.unsw.adfa.edu.au/australian-centre-for-cybersecurity/%20cybersecurity/ADFA-NB15-Datasets" TargetMode="External"/><Relationship Id="rId6" Type="http://schemas.openxmlformats.org/officeDocument/2006/relationships/hyperlink" Target="https://www.unsw.adfa.edu.au/australian-centre-for-cybersecurity/%20cybersecurity/ADFA-NB15-Datasets" TargetMode="External"/><Relationship Id="rId7" Type="http://schemas.openxmlformats.org/officeDocument/2006/relationships/hyperlink" Target="https://www.unsw.adfa.edu.au/australian-centre-for-cybersecurity/%20cybersecurity/ADFA-NB15-Datasets" TargetMode="External"/><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www.surenderthakran.com/images/articles/tech/implement-back-propagation-neural-network/xor-neural-network-weights.png"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23.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ncbi.nlm.nih.gov/pmc/articles/PMC5422179/" TargetMode="External"/><Relationship Id="rId4" Type="http://schemas.openxmlformats.org/officeDocument/2006/relationships/hyperlink" Target="https://ieeexplore.ieee.org/stamp/stamp.jsp?tp=&amp;arnumber=8026581" TargetMode="External"/><Relationship Id="rId5" Type="http://schemas.openxmlformats.org/officeDocument/2006/relationships/image" Target="../media/image36.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5.png"/><Relationship Id="rId7" Type="http://schemas.openxmlformats.org/officeDocument/2006/relationships/image" Target="../media/image14.gif"/><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9"/>
          <p:cNvPicPr preferRelativeResize="0"/>
          <p:nvPr/>
        </p:nvPicPr>
        <p:blipFill rotWithShape="1">
          <a:blip r:embed="rId3">
            <a:alphaModFix/>
          </a:blip>
          <a:srcRect b="0" l="0" r="0" t="0"/>
          <a:stretch/>
        </p:blipFill>
        <p:spPr>
          <a:xfrm>
            <a:off x="5117078" y="592179"/>
            <a:ext cx="2368346" cy="1104017"/>
          </a:xfrm>
          <a:prstGeom prst="rect">
            <a:avLst/>
          </a:prstGeom>
          <a:noFill/>
          <a:ln>
            <a:noFill/>
          </a:ln>
        </p:spPr>
      </p:pic>
      <p:sp>
        <p:nvSpPr>
          <p:cNvPr id="116" name="Google Shape;116;p9"/>
          <p:cNvSpPr txBox="1"/>
          <p:nvPr/>
        </p:nvSpPr>
        <p:spPr>
          <a:xfrm>
            <a:off x="208412" y="3997789"/>
            <a:ext cx="121857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C3D83F"/>
              </a:buClr>
              <a:buSzPts val="2000"/>
              <a:buFont typeface="Arial"/>
              <a:buNone/>
            </a:pPr>
            <a:r>
              <a:rPr lang="en-US" sz="3000">
                <a:solidFill>
                  <a:srgbClr val="C3D83F"/>
                </a:solidFill>
                <a:latin typeface="Tahoma"/>
                <a:ea typeface="Tahoma"/>
                <a:cs typeface="Tahoma"/>
                <a:sym typeface="Tahoma"/>
              </a:rPr>
              <a:t>Myriam Leggieri</a:t>
            </a:r>
            <a:r>
              <a:rPr b="0" i="0" lang="en-US" sz="3000" u="none" cap="none" strike="noStrike">
                <a:solidFill>
                  <a:srgbClr val="C3D83F"/>
                </a:solidFill>
                <a:latin typeface="Tahoma"/>
                <a:ea typeface="Tahoma"/>
                <a:cs typeface="Tahoma"/>
                <a:sym typeface="Tahoma"/>
              </a:rPr>
              <a:t>  |   @</a:t>
            </a:r>
            <a:r>
              <a:rPr lang="en-US" sz="3000">
                <a:solidFill>
                  <a:srgbClr val="C3D83F"/>
                </a:solidFill>
                <a:latin typeface="Tahoma"/>
                <a:ea typeface="Tahoma"/>
                <a:cs typeface="Tahoma"/>
                <a:sym typeface="Tahoma"/>
              </a:rPr>
              <a:t>iammyr</a:t>
            </a:r>
            <a:endParaRPr b="0" i="0" sz="3000" u="none" cap="none" strike="noStrike">
              <a:solidFill>
                <a:srgbClr val="C3D83F"/>
              </a:solidFill>
              <a:latin typeface="Tahoma"/>
              <a:ea typeface="Tahoma"/>
              <a:cs typeface="Tahoma"/>
              <a:sym typeface="Tahoma"/>
            </a:endParaRPr>
          </a:p>
        </p:txBody>
      </p:sp>
      <p:sp>
        <p:nvSpPr>
          <p:cNvPr id="117" name="Google Shape;117;p9"/>
          <p:cNvSpPr txBox="1"/>
          <p:nvPr/>
        </p:nvSpPr>
        <p:spPr>
          <a:xfrm>
            <a:off x="99500" y="2239500"/>
            <a:ext cx="12805800" cy="134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Tahoma"/>
              <a:buNone/>
            </a:pPr>
            <a:r>
              <a:rPr lang="en-US" sz="4000">
                <a:solidFill>
                  <a:srgbClr val="FFFFFF"/>
                </a:solidFill>
                <a:latin typeface="Tahoma"/>
                <a:ea typeface="Tahoma"/>
                <a:cs typeface="Tahoma"/>
                <a:sym typeface="Tahoma"/>
              </a:rPr>
              <a:t>Network Traffic Packets Classified as Textual Images </a:t>
            </a:r>
            <a:endParaRPr sz="4000">
              <a:solidFill>
                <a:srgbClr val="FFFFFF"/>
              </a:solidFill>
              <a:latin typeface="Tahoma"/>
              <a:ea typeface="Tahoma"/>
              <a:cs typeface="Tahoma"/>
              <a:sym typeface="Tahoma"/>
            </a:endParaRPr>
          </a:p>
          <a:p>
            <a:pPr indent="0" lvl="0" marL="0" marR="0" rtl="0" algn="ctr">
              <a:lnSpc>
                <a:spcPct val="100000"/>
              </a:lnSpc>
              <a:spcBef>
                <a:spcPts val="0"/>
              </a:spcBef>
              <a:spcAft>
                <a:spcPts val="0"/>
              </a:spcAft>
              <a:buClr>
                <a:srgbClr val="FFFFFF"/>
              </a:buClr>
              <a:buSzPts val="1800"/>
              <a:buFont typeface="Tahoma"/>
              <a:buNone/>
            </a:pPr>
            <a:r>
              <a:rPr lang="en-US" sz="4000">
                <a:solidFill>
                  <a:srgbClr val="FFFFFF"/>
                </a:solidFill>
                <a:latin typeface="Tahoma"/>
                <a:ea typeface="Tahoma"/>
                <a:cs typeface="Tahoma"/>
                <a:sym typeface="Tahoma"/>
              </a:rPr>
              <a:t>for Intrusion Detection</a:t>
            </a:r>
            <a:endParaRPr sz="4000"/>
          </a:p>
        </p:txBody>
      </p:sp>
      <p:grpSp>
        <p:nvGrpSpPr>
          <p:cNvPr id="118" name="Google Shape;118;p9"/>
          <p:cNvGrpSpPr/>
          <p:nvPr/>
        </p:nvGrpSpPr>
        <p:grpSpPr>
          <a:xfrm>
            <a:off x="11034323" y="7799383"/>
            <a:ext cx="1771549" cy="502503"/>
            <a:chOff x="11199215" y="9169697"/>
            <a:chExt cx="1771549" cy="502503"/>
          </a:xfrm>
        </p:grpSpPr>
        <p:pic>
          <p:nvPicPr>
            <p:cNvPr id="119" name="Google Shape;119;p9"/>
            <p:cNvPicPr preferRelativeResize="0"/>
            <p:nvPr/>
          </p:nvPicPr>
          <p:blipFill rotWithShape="1">
            <a:blip r:embed="rId4">
              <a:alphaModFix/>
            </a:blip>
            <a:srcRect b="0" l="0" r="0" t="0"/>
            <a:stretch/>
          </p:blipFill>
          <p:spPr>
            <a:xfrm>
              <a:off x="11199215" y="9250929"/>
              <a:ext cx="367293" cy="297805"/>
            </a:xfrm>
            <a:prstGeom prst="rect">
              <a:avLst/>
            </a:prstGeom>
            <a:noFill/>
            <a:ln>
              <a:noFill/>
            </a:ln>
          </p:spPr>
        </p:pic>
        <p:sp>
          <p:nvSpPr>
            <p:cNvPr id="120" name="Google Shape;120;p9"/>
            <p:cNvSpPr/>
            <p:nvPr/>
          </p:nvSpPr>
          <p:spPr>
            <a:xfrm>
              <a:off x="11613114" y="9169697"/>
              <a:ext cx="998928" cy="47282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2300"/>
                <a:buFont typeface="Avenir"/>
                <a:buNone/>
              </a:pPr>
              <a:r>
                <a:rPr b="1" i="0" lang="en-US" sz="2300" u="none" cap="none" strike="noStrike">
                  <a:solidFill>
                    <a:schemeClr val="lt1"/>
                  </a:solidFill>
                  <a:latin typeface="Avenir"/>
                  <a:ea typeface="Avenir"/>
                  <a:cs typeface="Avenir"/>
                  <a:sym typeface="Avenir"/>
                </a:rPr>
                <a:t>#GHC</a:t>
              </a:r>
              <a:endParaRPr/>
            </a:p>
          </p:txBody>
        </p:sp>
        <p:sp>
          <p:nvSpPr>
            <p:cNvPr id="121" name="Google Shape;121;p9"/>
            <p:cNvSpPr/>
            <p:nvPr/>
          </p:nvSpPr>
          <p:spPr>
            <a:xfrm>
              <a:off x="12432668" y="9199378"/>
              <a:ext cx="538096" cy="472822"/>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lt1"/>
                </a:buClr>
                <a:buSzPts val="2300"/>
                <a:buFont typeface="Avenir"/>
                <a:buNone/>
              </a:pPr>
              <a:r>
                <a:rPr b="1" i="0" lang="en-US" sz="2300" u="none" cap="none" strike="noStrike">
                  <a:solidFill>
                    <a:schemeClr val="lt1"/>
                  </a:solidFill>
                  <a:latin typeface="Avenir"/>
                  <a:ea typeface="Avenir"/>
                  <a:cs typeface="Avenir"/>
                  <a:sym typeface="Avenir"/>
                </a:rPr>
                <a:t>18</a:t>
              </a:r>
              <a:endParaRPr/>
            </a:p>
          </p:txBody>
        </p:sp>
      </p:grpSp>
      <p:pic>
        <p:nvPicPr>
          <p:cNvPr id="122" name="Google Shape;122;p9"/>
          <p:cNvPicPr preferRelativeResize="0"/>
          <p:nvPr/>
        </p:nvPicPr>
        <p:blipFill rotWithShape="1">
          <a:blip r:embed="rId5">
            <a:alphaModFix amt="74000"/>
          </a:blip>
          <a:srcRect b="0" l="0" r="6279" t="13985"/>
          <a:stretch/>
        </p:blipFill>
        <p:spPr>
          <a:xfrm>
            <a:off x="3952788" y="5063800"/>
            <a:ext cx="5109525" cy="3122875"/>
          </a:xfrm>
          <a:prstGeom prst="rect">
            <a:avLst/>
          </a:prstGeom>
          <a:noFill/>
          <a:ln>
            <a:noFill/>
          </a:ln>
        </p:spPr>
      </p:pic>
      <p:pic>
        <p:nvPicPr>
          <p:cNvPr id="123" name="Google Shape;123;p9"/>
          <p:cNvPicPr preferRelativeResize="0"/>
          <p:nvPr/>
        </p:nvPicPr>
        <p:blipFill>
          <a:blip r:embed="rId6">
            <a:alphaModFix/>
          </a:blip>
          <a:stretch>
            <a:fillRect/>
          </a:stretch>
        </p:blipFill>
        <p:spPr>
          <a:xfrm>
            <a:off x="4469216" y="6926682"/>
            <a:ext cx="2857500" cy="224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8"/>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DataSet</a:t>
            </a:r>
            <a:endParaRPr b="1" sz="5000"/>
          </a:p>
        </p:txBody>
      </p:sp>
      <p:sp>
        <p:nvSpPr>
          <p:cNvPr id="204" name="Google Shape;204;p18"/>
          <p:cNvSpPr txBox="1"/>
          <p:nvPr/>
        </p:nvSpPr>
        <p:spPr>
          <a:xfrm>
            <a:off x="0" y="937800"/>
            <a:ext cx="5107200" cy="2884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US" sz="3000"/>
              <a:t>100 GB</a:t>
            </a:r>
            <a:endParaRPr sz="3000"/>
          </a:p>
          <a:p>
            <a:pPr indent="-419100" lvl="0" marL="457200" rtl="0" algn="l">
              <a:spcBef>
                <a:spcPts val="0"/>
              </a:spcBef>
              <a:spcAft>
                <a:spcPts val="0"/>
              </a:spcAft>
              <a:buSzPts val="3000"/>
              <a:buChar char="●"/>
            </a:pPr>
            <a:r>
              <a:rPr lang="en-US" sz="3000"/>
              <a:t>2.540.044 raw pcap traffic</a:t>
            </a:r>
            <a:endParaRPr sz="3000"/>
          </a:p>
          <a:p>
            <a:pPr indent="-419100" lvl="1" marL="914400" rtl="0" algn="l">
              <a:spcBef>
                <a:spcPts val="0"/>
              </a:spcBef>
              <a:spcAft>
                <a:spcPts val="0"/>
              </a:spcAft>
              <a:buSzPts val="3000"/>
              <a:buChar char="○"/>
            </a:pPr>
            <a:r>
              <a:rPr lang="en-US" sz="3000"/>
              <a:t>175.341 training set</a:t>
            </a:r>
            <a:endParaRPr sz="3000"/>
          </a:p>
          <a:p>
            <a:pPr indent="-419100" lvl="1" marL="914400" rtl="0" algn="l">
              <a:spcBef>
                <a:spcPts val="0"/>
              </a:spcBef>
              <a:spcAft>
                <a:spcPts val="0"/>
              </a:spcAft>
              <a:buSzPts val="3000"/>
              <a:buChar char="○"/>
            </a:pPr>
            <a:r>
              <a:rPr lang="en-US" sz="3000"/>
              <a:t>82.332 test set</a:t>
            </a:r>
            <a:endParaRPr sz="3000"/>
          </a:p>
          <a:p>
            <a:pPr indent="-419100" lvl="0" marL="457200" rtl="0" algn="l">
              <a:spcBef>
                <a:spcPts val="0"/>
              </a:spcBef>
              <a:spcAft>
                <a:spcPts val="0"/>
              </a:spcAft>
              <a:buSzPts val="3000"/>
              <a:buChar char="●"/>
            </a:pPr>
            <a:r>
              <a:rPr lang="en-US" sz="3000"/>
              <a:t>Sets of 4 packets</a:t>
            </a:r>
            <a:endParaRPr sz="3000"/>
          </a:p>
          <a:p>
            <a:pPr indent="-419100" lvl="0" marL="457200" rtl="0" algn="l">
              <a:spcBef>
                <a:spcPts val="0"/>
              </a:spcBef>
              <a:spcAft>
                <a:spcPts val="0"/>
              </a:spcAft>
              <a:buSzPts val="3000"/>
              <a:buChar char="●"/>
            </a:pPr>
            <a:r>
              <a:rPr lang="en-US" sz="3000"/>
              <a:t>49 features each</a:t>
            </a:r>
            <a:endParaRPr sz="3000"/>
          </a:p>
        </p:txBody>
      </p:sp>
      <p:sp>
        <p:nvSpPr>
          <p:cNvPr id="205" name="Google Shape;205;p18"/>
          <p:cNvSpPr txBox="1"/>
          <p:nvPr/>
        </p:nvSpPr>
        <p:spPr>
          <a:xfrm>
            <a:off x="2469950" y="3888750"/>
            <a:ext cx="8064900" cy="19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3EB496"/>
                </a:solidFill>
              </a:rPr>
              <a:t>R </a:t>
            </a:r>
            <a:r>
              <a:rPr lang="en-US" sz="3000"/>
              <a:t>- 4 x 1 </a:t>
            </a:r>
            <a:r>
              <a:rPr lang="en-US" sz="3000">
                <a:solidFill>
                  <a:srgbClr val="96318A"/>
                </a:solidFill>
              </a:rPr>
              <a:t>time/space -related features</a:t>
            </a:r>
            <a:endParaRPr sz="3000">
              <a:solidFill>
                <a:srgbClr val="96318A"/>
              </a:solidFill>
            </a:endParaRPr>
          </a:p>
          <a:p>
            <a:pPr indent="0" lvl="0" marL="0" rtl="0" algn="l">
              <a:spcBef>
                <a:spcPts val="0"/>
              </a:spcBef>
              <a:spcAft>
                <a:spcPts val="0"/>
              </a:spcAft>
              <a:buNone/>
            </a:pPr>
            <a:r>
              <a:rPr b="1" lang="en-US" sz="3000">
                <a:solidFill>
                  <a:srgbClr val="3EB496"/>
                </a:solidFill>
              </a:rPr>
              <a:t>G</a:t>
            </a:r>
            <a:r>
              <a:rPr lang="en-US" sz="3000"/>
              <a:t> - 3 x 37 </a:t>
            </a:r>
            <a:r>
              <a:rPr lang="en-US" sz="3000">
                <a:solidFill>
                  <a:srgbClr val="96318A"/>
                </a:solidFill>
              </a:rPr>
              <a:t>src/dest, IP+Port -related features</a:t>
            </a:r>
            <a:endParaRPr sz="3000">
              <a:solidFill>
                <a:srgbClr val="96318A"/>
              </a:solidFill>
            </a:endParaRPr>
          </a:p>
          <a:p>
            <a:pPr indent="0" lvl="0" marL="0" rtl="0" algn="l">
              <a:spcBef>
                <a:spcPts val="0"/>
              </a:spcBef>
              <a:spcAft>
                <a:spcPts val="0"/>
              </a:spcAft>
              <a:buNone/>
            </a:pPr>
            <a:r>
              <a:rPr b="1" lang="en-US" sz="3000">
                <a:solidFill>
                  <a:srgbClr val="3EB496"/>
                </a:solidFill>
              </a:rPr>
              <a:t>B</a:t>
            </a:r>
            <a:r>
              <a:rPr lang="en-US" sz="3000"/>
              <a:t> - 4 x 11 </a:t>
            </a:r>
            <a:r>
              <a:rPr lang="en-US" sz="3000">
                <a:solidFill>
                  <a:srgbClr val="96318A"/>
                </a:solidFill>
              </a:rPr>
              <a:t>remaining features</a:t>
            </a:r>
            <a:endParaRPr sz="3000">
              <a:solidFill>
                <a:srgbClr val="96318A"/>
              </a:solidFill>
            </a:endParaRPr>
          </a:p>
          <a:p>
            <a:pPr indent="0" lvl="0" marL="0" rtl="0" algn="ctr">
              <a:spcBef>
                <a:spcPts val="0"/>
              </a:spcBef>
              <a:spcAft>
                <a:spcPts val="0"/>
              </a:spcAft>
              <a:buNone/>
            </a:pPr>
            <a:r>
              <a:rPr lang="en-US" sz="3000">
                <a:solidFill>
                  <a:srgbClr val="00527C"/>
                </a:solidFill>
              </a:rPr>
              <a:t>0&lt;px&lt;255 → normalise input</a:t>
            </a:r>
            <a:endParaRPr sz="3000">
              <a:solidFill>
                <a:srgbClr val="00527C"/>
              </a:solidFill>
            </a:endParaRPr>
          </a:p>
        </p:txBody>
      </p:sp>
      <p:pic>
        <p:nvPicPr>
          <p:cNvPr id="206" name="Google Shape;206;p18"/>
          <p:cNvPicPr preferRelativeResize="0"/>
          <p:nvPr/>
        </p:nvPicPr>
        <p:blipFill rotWithShape="1">
          <a:blip r:embed="rId3">
            <a:alphaModFix/>
          </a:blip>
          <a:srcRect b="14040" l="7837" r="4095" t="6543"/>
          <a:stretch/>
        </p:blipFill>
        <p:spPr>
          <a:xfrm>
            <a:off x="2219738" y="6084000"/>
            <a:ext cx="2630401" cy="1746042"/>
          </a:xfrm>
          <a:prstGeom prst="rect">
            <a:avLst/>
          </a:prstGeom>
          <a:noFill/>
          <a:ln>
            <a:noFill/>
          </a:ln>
        </p:spPr>
      </p:pic>
      <p:cxnSp>
        <p:nvCxnSpPr>
          <p:cNvPr id="207" name="Google Shape;207;p18"/>
          <p:cNvCxnSpPr>
            <a:stCxn id="206" idx="3"/>
            <a:endCxn id="208" idx="1"/>
          </p:cNvCxnSpPr>
          <p:nvPr/>
        </p:nvCxnSpPr>
        <p:spPr>
          <a:xfrm>
            <a:off x="4850138" y="6957021"/>
            <a:ext cx="1635300" cy="0"/>
          </a:xfrm>
          <a:prstGeom prst="straightConnector1">
            <a:avLst/>
          </a:prstGeom>
          <a:noFill/>
          <a:ln cap="flat" cmpd="sng" w="76200">
            <a:solidFill>
              <a:schemeClr val="dk2"/>
            </a:solidFill>
            <a:prstDash val="solid"/>
            <a:round/>
            <a:headEnd len="med" w="med" type="none"/>
            <a:tailEnd len="med" w="med" type="stealth"/>
          </a:ln>
        </p:spPr>
      </p:cxnSp>
      <p:pic>
        <p:nvPicPr>
          <p:cNvPr id="208" name="Google Shape;208;p18"/>
          <p:cNvPicPr preferRelativeResize="0"/>
          <p:nvPr/>
        </p:nvPicPr>
        <p:blipFill rotWithShape="1">
          <a:blip r:embed="rId4">
            <a:alphaModFix/>
          </a:blip>
          <a:srcRect b="20804" l="16903" r="18131" t="16812"/>
          <a:stretch/>
        </p:blipFill>
        <p:spPr>
          <a:xfrm>
            <a:off x="6485338" y="6136525"/>
            <a:ext cx="1708800" cy="1641000"/>
          </a:xfrm>
          <a:prstGeom prst="rect">
            <a:avLst/>
          </a:prstGeom>
          <a:noFill/>
          <a:ln>
            <a:noFill/>
          </a:ln>
        </p:spPr>
      </p:pic>
      <p:sp>
        <p:nvSpPr>
          <p:cNvPr id="209" name="Google Shape;209;p18"/>
          <p:cNvSpPr txBox="1"/>
          <p:nvPr/>
        </p:nvSpPr>
        <p:spPr>
          <a:xfrm>
            <a:off x="0" y="7832450"/>
            <a:ext cx="35904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u="sng">
                <a:solidFill>
                  <a:schemeClr val="hlink"/>
                </a:solidFill>
                <a:hlinkClick r:id="rId5"/>
              </a:rPr>
              <a:t>The UNSW-NB15 data set by N.</a:t>
            </a:r>
            <a:r>
              <a:rPr lang="en-US" sz="1000">
                <a:uFill>
                  <a:noFill/>
                </a:uFill>
                <a:hlinkClick r:id="rId6"/>
              </a:rPr>
              <a:t> </a:t>
            </a:r>
            <a:r>
              <a:rPr lang="en-US" sz="1000" u="sng">
                <a:solidFill>
                  <a:schemeClr val="hlink"/>
                </a:solidFill>
                <a:hlinkClick r:id="rId7"/>
              </a:rPr>
              <a:t>Moustafa, J. Slay (2016)</a:t>
            </a:r>
            <a:endParaRPr sz="1000"/>
          </a:p>
        </p:txBody>
      </p:sp>
      <p:pic>
        <p:nvPicPr>
          <p:cNvPr id="210" name="Google Shape;210;p18"/>
          <p:cNvPicPr preferRelativeResize="0"/>
          <p:nvPr/>
        </p:nvPicPr>
        <p:blipFill rotWithShape="1">
          <a:blip r:embed="rId4">
            <a:alphaModFix amt="57000"/>
          </a:blip>
          <a:srcRect b="20804" l="16903" r="18131" t="16812"/>
          <a:stretch/>
        </p:blipFill>
        <p:spPr>
          <a:xfrm>
            <a:off x="8350237" y="6388087"/>
            <a:ext cx="1184900" cy="1137875"/>
          </a:xfrm>
          <a:prstGeom prst="rect">
            <a:avLst/>
          </a:prstGeom>
          <a:noFill/>
          <a:ln>
            <a:noFill/>
          </a:ln>
        </p:spPr>
      </p:pic>
      <p:pic>
        <p:nvPicPr>
          <p:cNvPr id="211" name="Google Shape;211;p18"/>
          <p:cNvPicPr preferRelativeResize="0"/>
          <p:nvPr/>
        </p:nvPicPr>
        <p:blipFill rotWithShape="1">
          <a:blip r:embed="rId4">
            <a:alphaModFix amt="57000"/>
          </a:blip>
          <a:srcRect b="20804" l="16903" r="18131" t="16812"/>
          <a:stretch/>
        </p:blipFill>
        <p:spPr>
          <a:xfrm>
            <a:off x="9535138" y="6444500"/>
            <a:ext cx="1067389" cy="1025038"/>
          </a:xfrm>
          <a:prstGeom prst="rect">
            <a:avLst/>
          </a:prstGeom>
          <a:noFill/>
          <a:ln>
            <a:noFill/>
          </a:ln>
        </p:spPr>
      </p:pic>
      <p:cxnSp>
        <p:nvCxnSpPr>
          <p:cNvPr id="212" name="Google Shape;212;p18"/>
          <p:cNvCxnSpPr/>
          <p:nvPr/>
        </p:nvCxnSpPr>
        <p:spPr>
          <a:xfrm flipH="1" rot="10800000">
            <a:off x="8705738" y="7640400"/>
            <a:ext cx="1536000" cy="19200"/>
          </a:xfrm>
          <a:prstGeom prst="straightConnector1">
            <a:avLst/>
          </a:prstGeom>
          <a:noFill/>
          <a:ln cap="flat" cmpd="sng" w="76200">
            <a:solidFill>
              <a:schemeClr val="dk2"/>
            </a:solidFill>
            <a:prstDash val="dash"/>
            <a:round/>
            <a:headEnd len="med" w="med" type="none"/>
            <a:tailEnd len="med" w="med" type="stealth"/>
          </a:ln>
        </p:spPr>
      </p:cxnSp>
      <p:sp>
        <p:nvSpPr>
          <p:cNvPr id="213" name="Google Shape;213;p18"/>
          <p:cNvSpPr txBox="1"/>
          <p:nvPr/>
        </p:nvSpPr>
        <p:spPr>
          <a:xfrm>
            <a:off x="8747738" y="7659600"/>
            <a:ext cx="15360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T</a:t>
            </a:r>
            <a:r>
              <a:rPr lang="en-US" sz="2500"/>
              <a:t>ime</a:t>
            </a:r>
            <a:endParaRPr sz="2500"/>
          </a:p>
        </p:txBody>
      </p:sp>
      <p:pic>
        <p:nvPicPr>
          <p:cNvPr id="214" name="Google Shape;214;p18"/>
          <p:cNvPicPr preferRelativeResize="0"/>
          <p:nvPr/>
        </p:nvPicPr>
        <p:blipFill>
          <a:blip r:embed="rId8">
            <a:alphaModFix amt="79000"/>
          </a:blip>
          <a:stretch>
            <a:fillRect/>
          </a:stretch>
        </p:blipFill>
        <p:spPr>
          <a:xfrm>
            <a:off x="9428337" y="6084000"/>
            <a:ext cx="1356716" cy="1184300"/>
          </a:xfrm>
          <a:prstGeom prst="rect">
            <a:avLst/>
          </a:prstGeom>
          <a:noFill/>
          <a:ln>
            <a:noFill/>
          </a:ln>
        </p:spPr>
      </p:pic>
      <p:pic>
        <p:nvPicPr>
          <p:cNvPr id="215" name="Google Shape;215;p18"/>
          <p:cNvPicPr preferRelativeResize="0"/>
          <p:nvPr/>
        </p:nvPicPr>
        <p:blipFill>
          <a:blip r:embed="rId9">
            <a:alphaModFix/>
          </a:blip>
          <a:stretch>
            <a:fillRect/>
          </a:stretch>
        </p:blipFill>
        <p:spPr>
          <a:xfrm>
            <a:off x="11620950" y="9217500"/>
            <a:ext cx="1371600" cy="571500"/>
          </a:xfrm>
          <a:prstGeom prst="rect">
            <a:avLst/>
          </a:prstGeom>
          <a:noFill/>
          <a:ln>
            <a:noFill/>
          </a:ln>
        </p:spPr>
      </p:pic>
      <p:sp>
        <p:nvSpPr>
          <p:cNvPr id="216" name="Google Shape;216;p18"/>
          <p:cNvSpPr txBox="1"/>
          <p:nvPr/>
        </p:nvSpPr>
        <p:spPr>
          <a:xfrm>
            <a:off x="9428325" y="23400"/>
            <a:ext cx="3590400" cy="43977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US" sz="3000"/>
              <a:t>Fuzzers</a:t>
            </a:r>
            <a:endParaRPr sz="3000"/>
          </a:p>
          <a:p>
            <a:pPr indent="-419100" lvl="0" marL="457200" rtl="0" algn="l">
              <a:spcBef>
                <a:spcPts val="0"/>
              </a:spcBef>
              <a:spcAft>
                <a:spcPts val="0"/>
              </a:spcAft>
              <a:buSzPts val="3000"/>
              <a:buAutoNum type="arabicPeriod"/>
            </a:pPr>
            <a:r>
              <a:rPr lang="en-US" sz="3000"/>
              <a:t>Analysis</a:t>
            </a:r>
            <a:endParaRPr sz="3000"/>
          </a:p>
          <a:p>
            <a:pPr indent="-419100" lvl="0" marL="457200" rtl="0" algn="l">
              <a:spcBef>
                <a:spcPts val="0"/>
              </a:spcBef>
              <a:spcAft>
                <a:spcPts val="0"/>
              </a:spcAft>
              <a:buSzPts val="3000"/>
              <a:buAutoNum type="arabicPeriod"/>
            </a:pPr>
            <a:r>
              <a:rPr lang="en-US" sz="3000"/>
              <a:t>Backdoors</a:t>
            </a:r>
            <a:endParaRPr sz="3000"/>
          </a:p>
          <a:p>
            <a:pPr indent="-419100" lvl="0" marL="457200" rtl="0" algn="l">
              <a:spcBef>
                <a:spcPts val="0"/>
              </a:spcBef>
              <a:spcAft>
                <a:spcPts val="0"/>
              </a:spcAft>
              <a:buSzPts val="3000"/>
              <a:buAutoNum type="arabicPeriod"/>
            </a:pPr>
            <a:r>
              <a:rPr lang="en-US" sz="3000"/>
              <a:t>DoS</a:t>
            </a:r>
            <a:endParaRPr sz="3000"/>
          </a:p>
          <a:p>
            <a:pPr indent="-419100" lvl="0" marL="457200" rtl="0" algn="l">
              <a:spcBef>
                <a:spcPts val="0"/>
              </a:spcBef>
              <a:spcAft>
                <a:spcPts val="0"/>
              </a:spcAft>
              <a:buSzPts val="3000"/>
              <a:buAutoNum type="arabicPeriod"/>
            </a:pPr>
            <a:r>
              <a:rPr lang="en-US" sz="3000"/>
              <a:t>Exploits</a:t>
            </a:r>
            <a:endParaRPr sz="3000"/>
          </a:p>
          <a:p>
            <a:pPr indent="-419100" lvl="0" marL="457200" rtl="0" algn="l">
              <a:spcBef>
                <a:spcPts val="0"/>
              </a:spcBef>
              <a:spcAft>
                <a:spcPts val="0"/>
              </a:spcAft>
              <a:buSzPts val="3000"/>
              <a:buAutoNum type="arabicPeriod"/>
            </a:pPr>
            <a:r>
              <a:rPr lang="en-US" sz="3000"/>
              <a:t>Generic</a:t>
            </a:r>
            <a:endParaRPr sz="3000"/>
          </a:p>
          <a:p>
            <a:pPr indent="-419100" lvl="0" marL="457200" rtl="0" algn="l">
              <a:spcBef>
                <a:spcPts val="0"/>
              </a:spcBef>
              <a:spcAft>
                <a:spcPts val="0"/>
              </a:spcAft>
              <a:buSzPts val="3000"/>
              <a:buAutoNum type="arabicPeriod"/>
            </a:pPr>
            <a:r>
              <a:rPr lang="en-US" sz="3000"/>
              <a:t>Reconnaissance</a:t>
            </a:r>
            <a:endParaRPr sz="3000"/>
          </a:p>
          <a:p>
            <a:pPr indent="-419100" lvl="0" marL="457200" rtl="0" algn="l">
              <a:spcBef>
                <a:spcPts val="0"/>
              </a:spcBef>
              <a:spcAft>
                <a:spcPts val="0"/>
              </a:spcAft>
              <a:buSzPts val="3000"/>
              <a:buAutoNum type="arabicPeriod"/>
            </a:pPr>
            <a:r>
              <a:rPr lang="en-US" sz="3000"/>
              <a:t>Shellcode</a:t>
            </a:r>
            <a:endParaRPr sz="3000"/>
          </a:p>
          <a:p>
            <a:pPr indent="-419100" lvl="0" marL="457200" rtl="0" algn="l">
              <a:spcBef>
                <a:spcPts val="0"/>
              </a:spcBef>
              <a:spcAft>
                <a:spcPts val="0"/>
              </a:spcAft>
              <a:buSzPts val="3000"/>
              <a:buAutoNum type="arabicPeriod"/>
            </a:pPr>
            <a:r>
              <a:rPr lang="en-US" sz="3000"/>
              <a:t>Worms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19"/>
          <p:cNvSpPr txBox="1"/>
          <p:nvPr>
            <p:ph idx="1" type="body"/>
          </p:nvPr>
        </p:nvSpPr>
        <p:spPr>
          <a:xfrm>
            <a:off x="1548050" y="177600"/>
            <a:ext cx="9908700" cy="1032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NN</a:t>
            </a:r>
            <a:endParaRPr b="1" sz="5000"/>
          </a:p>
        </p:txBody>
      </p:sp>
      <p:pic>
        <p:nvPicPr>
          <p:cNvPr id="222" name="Google Shape;222;p19"/>
          <p:cNvPicPr preferRelativeResize="0"/>
          <p:nvPr/>
        </p:nvPicPr>
        <p:blipFill>
          <a:blip r:embed="rId3">
            <a:alphaModFix/>
          </a:blip>
          <a:stretch>
            <a:fillRect/>
          </a:stretch>
        </p:blipFill>
        <p:spPr>
          <a:xfrm>
            <a:off x="223400" y="1822800"/>
            <a:ext cx="7232201" cy="4472832"/>
          </a:xfrm>
          <a:prstGeom prst="rect">
            <a:avLst/>
          </a:prstGeom>
          <a:noFill/>
          <a:ln>
            <a:noFill/>
          </a:ln>
        </p:spPr>
      </p:pic>
      <p:sp>
        <p:nvSpPr>
          <p:cNvPr id="223" name="Google Shape;223;p19"/>
          <p:cNvSpPr txBox="1"/>
          <p:nvPr/>
        </p:nvSpPr>
        <p:spPr>
          <a:xfrm>
            <a:off x="0" y="7786525"/>
            <a:ext cx="113472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https://www.surenderthakran.com/images/articles/tech/implement-back-propagation-neural-network/xor-neural-network-weights.png</a:t>
            </a:r>
            <a:r>
              <a:rPr lang="en-US"/>
              <a:t> </a:t>
            </a:r>
            <a:endParaRPr/>
          </a:p>
        </p:txBody>
      </p:sp>
      <p:sp>
        <p:nvSpPr>
          <p:cNvPr id="224" name="Google Shape;224;p19"/>
          <p:cNvSpPr txBox="1"/>
          <p:nvPr/>
        </p:nvSpPr>
        <p:spPr>
          <a:xfrm>
            <a:off x="7455600" y="2221200"/>
            <a:ext cx="5491200" cy="40512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Activation Function = 1/(1+e</a:t>
            </a:r>
            <a:r>
              <a:rPr baseline="30000" lang="en-US" sz="2500"/>
              <a:t>-x</a:t>
            </a:r>
            <a:r>
              <a:rPr lang="en-US" sz="2500"/>
              <a:t>)</a:t>
            </a:r>
            <a:endParaRPr sz="2500"/>
          </a:p>
          <a:p>
            <a:pPr indent="-387350" lvl="0" marL="457200" rtl="0" algn="l">
              <a:spcBef>
                <a:spcPts val="0"/>
              </a:spcBef>
              <a:spcAft>
                <a:spcPts val="0"/>
              </a:spcAft>
              <a:buSzPts val="2500"/>
              <a:buChar char="●"/>
            </a:pPr>
            <a:r>
              <a:rPr lang="en-US" sz="2500"/>
              <a:t>Weights = </a:t>
            </a:r>
            <a:r>
              <a:rPr lang="en-US" sz="2500"/>
              <a:t>strengths</a:t>
            </a:r>
            <a:r>
              <a:rPr lang="en-US" sz="2500"/>
              <a:t> of rel. = slope of sigmoid</a:t>
            </a:r>
            <a:endParaRPr sz="2500"/>
          </a:p>
          <a:p>
            <a:pPr indent="-387350" lvl="0" marL="457200" rtl="0" algn="l">
              <a:spcBef>
                <a:spcPts val="0"/>
              </a:spcBef>
              <a:spcAft>
                <a:spcPts val="0"/>
              </a:spcAft>
              <a:buSzPts val="2500"/>
              <a:buChar char="●"/>
            </a:pPr>
            <a:r>
              <a:rPr lang="en-US" sz="2500"/>
              <a:t>Bias = control on when to activate</a:t>
            </a:r>
            <a:endParaRPr sz="2500"/>
          </a:p>
          <a:p>
            <a:pPr indent="-387350" lvl="0" marL="457200" rtl="0" algn="l">
              <a:spcBef>
                <a:spcPts val="0"/>
              </a:spcBef>
              <a:spcAft>
                <a:spcPts val="0"/>
              </a:spcAft>
              <a:buSzPts val="2500"/>
              <a:buChar char="●"/>
            </a:pPr>
            <a:r>
              <a:rPr lang="en-US" sz="2500"/>
              <a:t>Goal: find min of cost(X) </a:t>
            </a:r>
            <a:endParaRPr sz="2500"/>
          </a:p>
          <a:p>
            <a:pPr indent="0" lvl="0" marL="0" rtl="0" algn="l">
              <a:spcBef>
                <a:spcPts val="0"/>
              </a:spcBef>
              <a:spcAft>
                <a:spcPts val="0"/>
              </a:spcAft>
              <a:buNone/>
            </a:pPr>
            <a:r>
              <a:rPr lang="en-US" sz="2500"/>
              <a:t>→  </a:t>
            </a:r>
            <a:r>
              <a:rPr b="1" lang="en-US" sz="2500">
                <a:solidFill>
                  <a:srgbClr val="CC0000"/>
                </a:solidFill>
              </a:rPr>
              <a:t>gradient(cost(X)) = 0</a:t>
            </a:r>
            <a:endParaRPr b="1" sz="2500">
              <a:solidFill>
                <a:srgbClr val="CC0000"/>
              </a:solidFill>
            </a:endParaRPr>
          </a:p>
          <a:p>
            <a:pPr indent="0" lvl="0" marL="0" rtl="0" algn="l">
              <a:spcBef>
                <a:spcPts val="0"/>
              </a:spcBef>
              <a:spcAft>
                <a:spcPts val="0"/>
              </a:spcAft>
              <a:buNone/>
            </a:pPr>
            <a:r>
              <a:rPr lang="en-US" sz="2500"/>
              <a:t>^^Intractable → </a:t>
            </a:r>
            <a:r>
              <a:rPr b="1" lang="en-US" sz="2500">
                <a:solidFill>
                  <a:srgbClr val="96318A"/>
                </a:solidFill>
              </a:rPr>
              <a:t>Backpropagation in Gradient Descent Algorithm</a:t>
            </a:r>
            <a:endParaRPr b="1" sz="2500">
              <a:solidFill>
                <a:srgbClr val="96318A"/>
              </a:solidFill>
            </a:endParaRPr>
          </a:p>
        </p:txBody>
      </p:sp>
      <p:pic>
        <p:nvPicPr>
          <p:cNvPr id="225" name="Google Shape;225;p19"/>
          <p:cNvPicPr preferRelativeResize="0"/>
          <p:nvPr/>
        </p:nvPicPr>
        <p:blipFill>
          <a:blip r:embed="rId5">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0"/>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CNN</a:t>
            </a:r>
            <a:endParaRPr b="1" sz="5000"/>
          </a:p>
        </p:txBody>
      </p:sp>
      <p:sp>
        <p:nvSpPr>
          <p:cNvPr id="231" name="Google Shape;231;p20"/>
          <p:cNvSpPr/>
          <p:nvPr/>
        </p:nvSpPr>
        <p:spPr>
          <a:xfrm>
            <a:off x="696675" y="1377300"/>
            <a:ext cx="2504700" cy="2073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20"/>
          <p:cNvCxnSpPr>
            <a:stCxn id="231" idx="0"/>
            <a:endCxn id="231" idx="2"/>
          </p:cNvCxnSpPr>
          <p:nvPr/>
        </p:nvCxnSpPr>
        <p:spPr>
          <a:xfrm>
            <a:off x="1949025" y="1377300"/>
            <a:ext cx="0" cy="20736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20"/>
          <p:cNvCxnSpPr>
            <a:stCxn id="231" idx="1"/>
            <a:endCxn id="231" idx="3"/>
          </p:cNvCxnSpPr>
          <p:nvPr/>
        </p:nvCxnSpPr>
        <p:spPr>
          <a:xfrm>
            <a:off x="696675" y="2414100"/>
            <a:ext cx="2504700" cy="0"/>
          </a:xfrm>
          <a:prstGeom prst="straightConnector1">
            <a:avLst/>
          </a:prstGeom>
          <a:noFill/>
          <a:ln cap="flat" cmpd="sng" w="9525">
            <a:solidFill>
              <a:schemeClr val="dk2"/>
            </a:solidFill>
            <a:prstDash val="solid"/>
            <a:round/>
            <a:headEnd len="med" w="med" type="none"/>
            <a:tailEnd len="med" w="med" type="none"/>
          </a:ln>
        </p:spPr>
      </p:cxnSp>
      <p:sp>
        <p:nvSpPr>
          <p:cNvPr id="234" name="Google Shape;234;p20"/>
          <p:cNvSpPr txBox="1"/>
          <p:nvPr/>
        </p:nvSpPr>
        <p:spPr>
          <a:xfrm>
            <a:off x="1061625" y="16427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1</a:t>
            </a:r>
            <a:endParaRPr baseline="-25000" sz="3000"/>
          </a:p>
        </p:txBody>
      </p:sp>
      <p:sp>
        <p:nvSpPr>
          <p:cNvPr id="235" name="Google Shape;235;p20"/>
          <p:cNvSpPr txBox="1"/>
          <p:nvPr/>
        </p:nvSpPr>
        <p:spPr>
          <a:xfrm>
            <a:off x="2204625" y="16427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2</a:t>
            </a:r>
            <a:endParaRPr baseline="-25000" sz="3000"/>
          </a:p>
        </p:txBody>
      </p:sp>
      <p:sp>
        <p:nvSpPr>
          <p:cNvPr id="236" name="Google Shape;236;p20"/>
          <p:cNvSpPr txBox="1"/>
          <p:nvPr/>
        </p:nvSpPr>
        <p:spPr>
          <a:xfrm>
            <a:off x="2204625" y="25571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4</a:t>
            </a:r>
            <a:endParaRPr baseline="-25000" sz="3000"/>
          </a:p>
        </p:txBody>
      </p:sp>
      <p:sp>
        <p:nvSpPr>
          <p:cNvPr id="237" name="Google Shape;237;p20"/>
          <p:cNvSpPr txBox="1"/>
          <p:nvPr/>
        </p:nvSpPr>
        <p:spPr>
          <a:xfrm>
            <a:off x="985425" y="26333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3</a:t>
            </a:r>
            <a:endParaRPr baseline="-25000" sz="3000"/>
          </a:p>
        </p:txBody>
      </p:sp>
      <p:sp>
        <p:nvSpPr>
          <p:cNvPr id="238" name="Google Shape;238;p20"/>
          <p:cNvSpPr/>
          <p:nvPr/>
        </p:nvSpPr>
        <p:spPr>
          <a:xfrm>
            <a:off x="3211275" y="1377300"/>
            <a:ext cx="2504700" cy="2073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0"/>
          <p:cNvCxnSpPr>
            <a:stCxn id="238" idx="0"/>
            <a:endCxn id="238" idx="2"/>
          </p:cNvCxnSpPr>
          <p:nvPr/>
        </p:nvCxnSpPr>
        <p:spPr>
          <a:xfrm>
            <a:off x="4463625" y="1377300"/>
            <a:ext cx="0" cy="20736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20"/>
          <p:cNvCxnSpPr>
            <a:stCxn id="238" idx="1"/>
            <a:endCxn id="238" idx="3"/>
          </p:cNvCxnSpPr>
          <p:nvPr/>
        </p:nvCxnSpPr>
        <p:spPr>
          <a:xfrm>
            <a:off x="3211275" y="2414100"/>
            <a:ext cx="2504700" cy="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20"/>
          <p:cNvSpPr txBox="1"/>
          <p:nvPr/>
        </p:nvSpPr>
        <p:spPr>
          <a:xfrm>
            <a:off x="3576225" y="16427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5</a:t>
            </a:r>
            <a:endParaRPr baseline="-25000" sz="3000"/>
          </a:p>
        </p:txBody>
      </p:sp>
      <p:sp>
        <p:nvSpPr>
          <p:cNvPr id="242" name="Google Shape;242;p20"/>
          <p:cNvSpPr txBox="1"/>
          <p:nvPr/>
        </p:nvSpPr>
        <p:spPr>
          <a:xfrm>
            <a:off x="4719225" y="16427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6</a:t>
            </a:r>
            <a:endParaRPr baseline="-25000" sz="3000"/>
          </a:p>
        </p:txBody>
      </p:sp>
      <p:sp>
        <p:nvSpPr>
          <p:cNvPr id="243" name="Google Shape;243;p20"/>
          <p:cNvSpPr txBox="1"/>
          <p:nvPr/>
        </p:nvSpPr>
        <p:spPr>
          <a:xfrm>
            <a:off x="4719225" y="25571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8</a:t>
            </a:r>
            <a:endParaRPr baseline="-25000" sz="3000"/>
          </a:p>
        </p:txBody>
      </p:sp>
      <p:sp>
        <p:nvSpPr>
          <p:cNvPr id="244" name="Google Shape;244;p20"/>
          <p:cNvSpPr txBox="1"/>
          <p:nvPr/>
        </p:nvSpPr>
        <p:spPr>
          <a:xfrm>
            <a:off x="3500025" y="2633300"/>
            <a:ext cx="713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7</a:t>
            </a:r>
            <a:endParaRPr baseline="-25000" sz="3000"/>
          </a:p>
        </p:txBody>
      </p:sp>
      <p:sp>
        <p:nvSpPr>
          <p:cNvPr id="245" name="Google Shape;245;p20"/>
          <p:cNvSpPr/>
          <p:nvPr/>
        </p:nvSpPr>
        <p:spPr>
          <a:xfrm>
            <a:off x="729850" y="1310950"/>
            <a:ext cx="2471400" cy="2139900"/>
          </a:xfrm>
          <a:prstGeom prst="frame">
            <a:avLst>
              <a:gd fmla="val 12500" name="adj1"/>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1949050" y="1310950"/>
            <a:ext cx="2471400" cy="2139900"/>
          </a:xfrm>
          <a:prstGeom prst="frame">
            <a:avLst>
              <a:gd fmla="val 12500" name="adj1"/>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nvSpPr>
        <p:spPr>
          <a:xfrm>
            <a:off x="6386275" y="1371075"/>
            <a:ext cx="61044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Convolution = moving filter</a:t>
            </a:r>
            <a:endParaRPr sz="2800"/>
          </a:p>
        </p:txBody>
      </p:sp>
      <p:sp>
        <p:nvSpPr>
          <p:cNvPr id="248" name="Google Shape;248;p20"/>
          <p:cNvSpPr txBox="1"/>
          <p:nvPr/>
        </p:nvSpPr>
        <p:spPr>
          <a:xfrm>
            <a:off x="6427825" y="1899300"/>
            <a:ext cx="6021300" cy="6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t>Overlapping area = stride[1, 1]</a:t>
            </a:r>
            <a:endParaRPr sz="2800"/>
          </a:p>
        </p:txBody>
      </p:sp>
      <p:sp>
        <p:nvSpPr>
          <p:cNvPr id="249" name="Google Shape;249;p20"/>
          <p:cNvSpPr txBox="1"/>
          <p:nvPr/>
        </p:nvSpPr>
        <p:spPr>
          <a:xfrm>
            <a:off x="729850" y="3684025"/>
            <a:ext cx="5158800" cy="1044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US" sz="3000"/>
              <a:t>Sparse connections</a:t>
            </a:r>
            <a:endParaRPr sz="3000"/>
          </a:p>
          <a:p>
            <a:pPr indent="-419100" lvl="0" marL="457200" rtl="0" algn="l">
              <a:spcBef>
                <a:spcPts val="0"/>
              </a:spcBef>
              <a:spcAft>
                <a:spcPts val="0"/>
              </a:spcAft>
              <a:buSzPts val="3000"/>
              <a:buAutoNum type="arabicPeriod"/>
            </a:pPr>
            <a:r>
              <a:rPr lang="en-US" sz="3000"/>
              <a:t>Constant Weights in Filter</a:t>
            </a:r>
            <a:endParaRPr sz="3000"/>
          </a:p>
        </p:txBody>
      </p:sp>
      <p:sp>
        <p:nvSpPr>
          <p:cNvPr id="250" name="Google Shape;250;p20"/>
          <p:cNvSpPr txBox="1"/>
          <p:nvPr/>
        </p:nvSpPr>
        <p:spPr>
          <a:xfrm>
            <a:off x="9860400" y="3904825"/>
            <a:ext cx="27846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Less # Params</a:t>
            </a:r>
            <a:endParaRPr sz="3000"/>
          </a:p>
        </p:txBody>
      </p:sp>
      <p:cxnSp>
        <p:nvCxnSpPr>
          <p:cNvPr id="251" name="Google Shape;251;p20"/>
          <p:cNvCxnSpPr>
            <a:stCxn id="249" idx="3"/>
            <a:endCxn id="250" idx="1"/>
          </p:cNvCxnSpPr>
          <p:nvPr/>
        </p:nvCxnSpPr>
        <p:spPr>
          <a:xfrm flipH="1" rot="10800000">
            <a:off x="5888650" y="4174375"/>
            <a:ext cx="3971700" cy="32100"/>
          </a:xfrm>
          <a:prstGeom prst="straightConnector1">
            <a:avLst/>
          </a:prstGeom>
          <a:noFill/>
          <a:ln cap="flat" cmpd="sng" w="38100">
            <a:solidFill>
              <a:schemeClr val="dk2"/>
            </a:solidFill>
            <a:prstDash val="solid"/>
            <a:round/>
            <a:headEnd len="med" w="med" type="none"/>
            <a:tailEnd len="med" w="med" type="stealth"/>
          </a:ln>
        </p:spPr>
      </p:cxnSp>
      <p:sp>
        <p:nvSpPr>
          <p:cNvPr id="252" name="Google Shape;252;p20"/>
          <p:cNvSpPr txBox="1"/>
          <p:nvPr/>
        </p:nvSpPr>
        <p:spPr>
          <a:xfrm>
            <a:off x="729850" y="5008350"/>
            <a:ext cx="59364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Filter → Features → Channel</a:t>
            </a:r>
            <a:endParaRPr sz="3000"/>
          </a:p>
        </p:txBody>
      </p:sp>
      <p:sp>
        <p:nvSpPr>
          <p:cNvPr id="253" name="Google Shape;253;p20"/>
          <p:cNvSpPr txBox="1"/>
          <p:nvPr/>
        </p:nvSpPr>
        <p:spPr>
          <a:xfrm>
            <a:off x="729850" y="5770350"/>
            <a:ext cx="11224200" cy="24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527C"/>
                </a:solidFill>
              </a:rPr>
              <a:t>Non-Linear Activation Function = Rectified Linear Unit (ReLU)</a:t>
            </a:r>
            <a:endParaRPr sz="3000">
              <a:solidFill>
                <a:srgbClr val="00527C"/>
              </a:solidFill>
            </a:endParaRPr>
          </a:p>
          <a:p>
            <a:pPr indent="0" lvl="0" marL="0" rtl="0" algn="l">
              <a:spcBef>
                <a:spcPts val="0"/>
              </a:spcBef>
              <a:spcAft>
                <a:spcPts val="0"/>
              </a:spcAft>
              <a:buNone/>
            </a:pPr>
            <a:r>
              <a:rPr lang="en-US" sz="3000">
                <a:solidFill>
                  <a:srgbClr val="00527C"/>
                </a:solidFill>
              </a:rPr>
              <a:t>Max() Pooling on sliding window, stride [2, 2]</a:t>
            </a:r>
            <a:endParaRPr sz="3000">
              <a:solidFill>
                <a:srgbClr val="00527C"/>
              </a:solidFill>
            </a:endParaRPr>
          </a:p>
          <a:p>
            <a:pPr indent="0" lvl="0" marL="0" rtl="0" algn="l">
              <a:spcBef>
                <a:spcPts val="0"/>
              </a:spcBef>
              <a:spcAft>
                <a:spcPts val="0"/>
              </a:spcAft>
              <a:buNone/>
            </a:pPr>
            <a:r>
              <a:rPr lang="en-US" sz="3000">
                <a:solidFill>
                  <a:srgbClr val="00527C"/>
                </a:solidFill>
              </a:rPr>
              <a:t>Batch Normalisation</a:t>
            </a:r>
            <a:endParaRPr sz="3000">
              <a:solidFill>
                <a:srgbClr val="00527C"/>
              </a:solidFill>
            </a:endParaRPr>
          </a:p>
          <a:p>
            <a:pPr indent="0" lvl="0" marL="0" rtl="0" algn="l">
              <a:spcBef>
                <a:spcPts val="0"/>
              </a:spcBef>
              <a:spcAft>
                <a:spcPts val="0"/>
              </a:spcAft>
              <a:buNone/>
            </a:pPr>
            <a:r>
              <a:rPr lang="en-US" sz="3000">
                <a:solidFill>
                  <a:srgbClr val="CC0000"/>
                </a:solidFill>
              </a:rPr>
              <a:t>Loss Function: Softmax Cross Entropy</a:t>
            </a:r>
            <a:endParaRPr sz="3000">
              <a:solidFill>
                <a:srgbClr val="CC0000"/>
              </a:solidFill>
            </a:endParaRPr>
          </a:p>
          <a:p>
            <a:pPr indent="0" lvl="0" marL="0" rtl="0" algn="l">
              <a:spcBef>
                <a:spcPts val="0"/>
              </a:spcBef>
              <a:spcAft>
                <a:spcPts val="0"/>
              </a:spcAft>
              <a:buNone/>
            </a:pPr>
            <a:r>
              <a:rPr lang="en-US" sz="3000">
                <a:solidFill>
                  <a:srgbClr val="3EB496"/>
                </a:solidFill>
              </a:rPr>
              <a:t>Flatten m chans of X x Y pooling matrices into vector[X x Y x m]</a:t>
            </a:r>
            <a:endParaRPr sz="3000">
              <a:solidFill>
                <a:srgbClr val="3EB496"/>
              </a:solidFill>
            </a:endParaRPr>
          </a:p>
        </p:txBody>
      </p:sp>
      <p:cxnSp>
        <p:nvCxnSpPr>
          <p:cNvPr id="254" name="Google Shape;254;p20"/>
          <p:cNvCxnSpPr/>
          <p:nvPr/>
        </p:nvCxnSpPr>
        <p:spPr>
          <a:xfrm>
            <a:off x="12220475" y="4532575"/>
            <a:ext cx="18900" cy="2163300"/>
          </a:xfrm>
          <a:prstGeom prst="straightConnector1">
            <a:avLst/>
          </a:prstGeom>
          <a:noFill/>
          <a:ln cap="flat" cmpd="sng" w="38100">
            <a:solidFill>
              <a:schemeClr val="dk2"/>
            </a:solidFill>
            <a:prstDash val="solid"/>
            <a:round/>
            <a:headEnd len="med" w="med" type="stealth"/>
            <a:tailEnd len="med" w="med" type="none"/>
          </a:ln>
        </p:spPr>
      </p:cxnSp>
      <p:cxnSp>
        <p:nvCxnSpPr>
          <p:cNvPr id="255" name="Google Shape;255;p20"/>
          <p:cNvCxnSpPr/>
          <p:nvPr/>
        </p:nvCxnSpPr>
        <p:spPr>
          <a:xfrm flipH="1">
            <a:off x="8512925" y="6681900"/>
            <a:ext cx="3760200" cy="38100"/>
          </a:xfrm>
          <a:prstGeom prst="straightConnector1">
            <a:avLst/>
          </a:prstGeom>
          <a:noFill/>
          <a:ln cap="flat" cmpd="sng" w="38100">
            <a:solidFill>
              <a:srgbClr val="666666"/>
            </a:solidFill>
            <a:prstDash val="solid"/>
            <a:round/>
            <a:headEnd len="med" w="med" type="none"/>
            <a:tailEnd len="med" w="med" type="none"/>
          </a:ln>
        </p:spPr>
      </p:cxnSp>
      <p:pic>
        <p:nvPicPr>
          <p:cNvPr id="256" name="Google Shape;256;p20"/>
          <p:cNvPicPr preferRelativeResize="0"/>
          <p:nvPr/>
        </p:nvPicPr>
        <p:blipFill>
          <a:blip r:embed="rId3">
            <a:alphaModFix/>
          </a:blip>
          <a:stretch>
            <a:fillRect/>
          </a:stretch>
        </p:blipFill>
        <p:spPr>
          <a:xfrm>
            <a:off x="11620950" y="9217500"/>
            <a:ext cx="1371600"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1"/>
          <p:cNvSpPr/>
          <p:nvPr/>
        </p:nvSpPr>
        <p:spPr>
          <a:xfrm>
            <a:off x="5620975" y="1492200"/>
            <a:ext cx="2813100" cy="5102400"/>
          </a:xfrm>
          <a:prstGeom prst="roundRect">
            <a:avLst>
              <a:gd fmla="val 16667" name="adj"/>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ph idx="1" type="body"/>
          </p:nvPr>
        </p:nvSpPr>
        <p:spPr>
          <a:xfrm>
            <a:off x="1548050" y="88724"/>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LSTM</a:t>
            </a:r>
            <a:endParaRPr b="1" sz="5000"/>
          </a:p>
        </p:txBody>
      </p:sp>
      <p:sp>
        <p:nvSpPr>
          <p:cNvPr id="263" name="Google Shape;263;p21"/>
          <p:cNvSpPr/>
          <p:nvPr/>
        </p:nvSpPr>
        <p:spPr>
          <a:xfrm>
            <a:off x="5620975" y="4544375"/>
            <a:ext cx="975600" cy="7254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a:t>
            </a:r>
            <a:r>
              <a:rPr baseline="-25000" lang="en-US" sz="3000"/>
              <a:t>t-1</a:t>
            </a:r>
            <a:endParaRPr baseline="-25000" sz="3000"/>
          </a:p>
        </p:txBody>
      </p:sp>
      <p:sp>
        <p:nvSpPr>
          <p:cNvPr id="264" name="Google Shape;264;p21"/>
          <p:cNvSpPr/>
          <p:nvPr/>
        </p:nvSpPr>
        <p:spPr>
          <a:xfrm>
            <a:off x="5718900" y="3055575"/>
            <a:ext cx="698700" cy="78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a:t>
            </a:r>
            <a:r>
              <a:rPr baseline="-25000" lang="en-US" sz="3000"/>
              <a:t>1</a:t>
            </a:r>
            <a:endParaRPr baseline="-25000" sz="3000"/>
          </a:p>
        </p:txBody>
      </p:sp>
      <p:sp>
        <p:nvSpPr>
          <p:cNvPr id="265" name="Google Shape;265;p21"/>
          <p:cNvSpPr/>
          <p:nvPr/>
        </p:nvSpPr>
        <p:spPr>
          <a:xfrm>
            <a:off x="5620975" y="1532900"/>
            <a:ext cx="975600" cy="725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h</a:t>
            </a:r>
            <a:r>
              <a:rPr baseline="-25000" lang="en-US" sz="3000"/>
              <a:t>t-1</a:t>
            </a:r>
            <a:endParaRPr baseline="-25000" sz="3000"/>
          </a:p>
        </p:txBody>
      </p:sp>
      <p:cxnSp>
        <p:nvCxnSpPr>
          <p:cNvPr id="266" name="Google Shape;266;p21"/>
          <p:cNvCxnSpPr>
            <a:stCxn id="263" idx="0"/>
            <a:endCxn id="264" idx="2"/>
          </p:cNvCxnSpPr>
          <p:nvPr/>
        </p:nvCxnSpPr>
        <p:spPr>
          <a:xfrm rot="10800000">
            <a:off x="6068275" y="3838175"/>
            <a:ext cx="40500" cy="706200"/>
          </a:xfrm>
          <a:prstGeom prst="straightConnector1">
            <a:avLst/>
          </a:prstGeom>
          <a:noFill/>
          <a:ln cap="flat" cmpd="sng" w="38100">
            <a:solidFill>
              <a:schemeClr val="dk2"/>
            </a:solidFill>
            <a:prstDash val="solid"/>
            <a:round/>
            <a:headEnd len="med" w="med" type="none"/>
            <a:tailEnd len="med" w="med" type="stealth"/>
          </a:ln>
        </p:spPr>
      </p:cxnSp>
      <p:cxnSp>
        <p:nvCxnSpPr>
          <p:cNvPr id="267" name="Google Shape;267;p21"/>
          <p:cNvCxnSpPr>
            <a:stCxn id="264" idx="0"/>
            <a:endCxn id="265" idx="4"/>
          </p:cNvCxnSpPr>
          <p:nvPr/>
        </p:nvCxnSpPr>
        <p:spPr>
          <a:xfrm flipH="1" rot="10800000">
            <a:off x="6068250" y="2258175"/>
            <a:ext cx="40500" cy="797400"/>
          </a:xfrm>
          <a:prstGeom prst="straightConnector1">
            <a:avLst/>
          </a:prstGeom>
          <a:noFill/>
          <a:ln cap="flat" cmpd="sng" w="38100">
            <a:solidFill>
              <a:schemeClr val="dk2"/>
            </a:solidFill>
            <a:prstDash val="solid"/>
            <a:round/>
            <a:headEnd len="med" w="med" type="none"/>
            <a:tailEnd len="med" w="med" type="stealth"/>
          </a:ln>
        </p:spPr>
      </p:cxnSp>
      <p:sp>
        <p:nvSpPr>
          <p:cNvPr id="268" name="Google Shape;268;p21"/>
          <p:cNvSpPr/>
          <p:nvPr/>
        </p:nvSpPr>
        <p:spPr>
          <a:xfrm>
            <a:off x="7373575" y="4544375"/>
            <a:ext cx="803700" cy="7254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a:t>
            </a:r>
            <a:r>
              <a:rPr baseline="-25000" lang="en-US" sz="3000"/>
              <a:t>t</a:t>
            </a:r>
            <a:endParaRPr baseline="-25000" sz="3000"/>
          </a:p>
        </p:txBody>
      </p:sp>
      <p:sp>
        <p:nvSpPr>
          <p:cNvPr id="269" name="Google Shape;269;p21"/>
          <p:cNvSpPr/>
          <p:nvPr/>
        </p:nvSpPr>
        <p:spPr>
          <a:xfrm>
            <a:off x="7478725" y="3055575"/>
            <a:ext cx="698700" cy="78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a:t>
            </a:r>
            <a:r>
              <a:rPr baseline="-25000" lang="en-US" sz="3000"/>
              <a:t>2</a:t>
            </a:r>
            <a:endParaRPr baseline="-25000" sz="3000"/>
          </a:p>
        </p:txBody>
      </p:sp>
      <p:sp>
        <p:nvSpPr>
          <p:cNvPr id="270" name="Google Shape;270;p21"/>
          <p:cNvSpPr/>
          <p:nvPr/>
        </p:nvSpPr>
        <p:spPr>
          <a:xfrm>
            <a:off x="7373575" y="1532888"/>
            <a:ext cx="803700" cy="725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h</a:t>
            </a:r>
            <a:r>
              <a:rPr baseline="-25000" lang="en-US" sz="3000"/>
              <a:t>t</a:t>
            </a:r>
            <a:endParaRPr baseline="-25000" sz="3000"/>
          </a:p>
        </p:txBody>
      </p:sp>
      <p:cxnSp>
        <p:nvCxnSpPr>
          <p:cNvPr id="271" name="Google Shape;271;p21"/>
          <p:cNvCxnSpPr>
            <a:stCxn id="268" idx="0"/>
            <a:endCxn id="269" idx="2"/>
          </p:cNvCxnSpPr>
          <p:nvPr/>
        </p:nvCxnSpPr>
        <p:spPr>
          <a:xfrm flipH="1" rot="10800000">
            <a:off x="7775425" y="3838175"/>
            <a:ext cx="52800" cy="706200"/>
          </a:xfrm>
          <a:prstGeom prst="straightConnector1">
            <a:avLst/>
          </a:prstGeom>
          <a:noFill/>
          <a:ln cap="flat" cmpd="sng" w="38100">
            <a:solidFill>
              <a:schemeClr val="dk2"/>
            </a:solidFill>
            <a:prstDash val="solid"/>
            <a:round/>
            <a:headEnd len="med" w="med" type="none"/>
            <a:tailEnd len="med" w="med" type="stealth"/>
          </a:ln>
        </p:spPr>
      </p:cxnSp>
      <p:cxnSp>
        <p:nvCxnSpPr>
          <p:cNvPr id="272" name="Google Shape;272;p21"/>
          <p:cNvCxnSpPr>
            <a:stCxn id="269" idx="0"/>
            <a:endCxn id="270" idx="4"/>
          </p:cNvCxnSpPr>
          <p:nvPr/>
        </p:nvCxnSpPr>
        <p:spPr>
          <a:xfrm rot="10800000">
            <a:off x="7775575" y="2258175"/>
            <a:ext cx="52500" cy="797400"/>
          </a:xfrm>
          <a:prstGeom prst="straightConnector1">
            <a:avLst/>
          </a:prstGeom>
          <a:noFill/>
          <a:ln cap="flat" cmpd="sng" w="38100">
            <a:solidFill>
              <a:schemeClr val="dk2"/>
            </a:solidFill>
            <a:prstDash val="solid"/>
            <a:round/>
            <a:headEnd len="med" w="med" type="none"/>
            <a:tailEnd len="med" w="med" type="stealth"/>
          </a:ln>
        </p:spPr>
      </p:cxnSp>
      <p:cxnSp>
        <p:nvCxnSpPr>
          <p:cNvPr id="273" name="Google Shape;273;p21"/>
          <p:cNvCxnSpPr>
            <a:stCxn id="264" idx="3"/>
            <a:endCxn id="269" idx="1"/>
          </p:cNvCxnSpPr>
          <p:nvPr/>
        </p:nvCxnSpPr>
        <p:spPr>
          <a:xfrm>
            <a:off x="6417600" y="3446925"/>
            <a:ext cx="1061100" cy="0"/>
          </a:xfrm>
          <a:prstGeom prst="straightConnector1">
            <a:avLst/>
          </a:prstGeom>
          <a:noFill/>
          <a:ln cap="flat" cmpd="sng" w="38100">
            <a:solidFill>
              <a:schemeClr val="dk2"/>
            </a:solidFill>
            <a:prstDash val="dash"/>
            <a:round/>
            <a:headEnd len="med" w="med" type="none"/>
            <a:tailEnd len="med" w="med" type="stealth"/>
          </a:ln>
        </p:spPr>
      </p:cxnSp>
      <p:sp>
        <p:nvSpPr>
          <p:cNvPr id="274" name="Google Shape;274;p21"/>
          <p:cNvSpPr txBox="1"/>
          <p:nvPr/>
        </p:nvSpPr>
        <p:spPr>
          <a:xfrm>
            <a:off x="6439800" y="2905200"/>
            <a:ext cx="9756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Time</a:t>
            </a:r>
            <a:endParaRPr sz="2000"/>
          </a:p>
        </p:txBody>
      </p:sp>
      <p:sp>
        <p:nvSpPr>
          <p:cNvPr id="275" name="Google Shape;275;p21"/>
          <p:cNvSpPr txBox="1"/>
          <p:nvPr/>
        </p:nvSpPr>
        <p:spPr>
          <a:xfrm>
            <a:off x="5620975" y="5504325"/>
            <a:ext cx="1298400" cy="8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Generic RNN</a:t>
            </a:r>
            <a:endParaRPr sz="2500"/>
          </a:p>
        </p:txBody>
      </p:sp>
      <p:sp>
        <p:nvSpPr>
          <p:cNvPr id="276" name="Google Shape;276;p21"/>
          <p:cNvSpPr txBox="1"/>
          <p:nvPr/>
        </p:nvSpPr>
        <p:spPr>
          <a:xfrm>
            <a:off x="6572400" y="3415200"/>
            <a:ext cx="8037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h</a:t>
            </a:r>
            <a:r>
              <a:rPr baseline="-25000" lang="en-US" sz="2500"/>
              <a:t>t-1</a:t>
            </a:r>
            <a:endParaRPr baseline="-25000" sz="2500"/>
          </a:p>
        </p:txBody>
      </p:sp>
      <p:pic>
        <p:nvPicPr>
          <p:cNvPr id="277" name="Google Shape;277;p21"/>
          <p:cNvPicPr preferRelativeResize="0"/>
          <p:nvPr/>
        </p:nvPicPr>
        <p:blipFill>
          <a:blip r:embed="rId3">
            <a:alphaModFix/>
          </a:blip>
          <a:stretch>
            <a:fillRect/>
          </a:stretch>
        </p:blipFill>
        <p:spPr>
          <a:xfrm>
            <a:off x="11620950" y="9141300"/>
            <a:ext cx="1371600" cy="57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2"/>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Vanishing Gradient Problem</a:t>
            </a:r>
            <a:endParaRPr b="1" sz="5000"/>
          </a:p>
        </p:txBody>
      </p:sp>
      <p:pic>
        <p:nvPicPr>
          <p:cNvPr id="283" name="Google Shape;283;p22"/>
          <p:cNvPicPr preferRelativeResize="0"/>
          <p:nvPr/>
        </p:nvPicPr>
        <p:blipFill rotWithShape="1">
          <a:blip r:embed="rId3">
            <a:alphaModFix/>
          </a:blip>
          <a:srcRect b="23826" l="0" r="13058" t="0"/>
          <a:stretch/>
        </p:blipFill>
        <p:spPr>
          <a:xfrm>
            <a:off x="152400" y="1630800"/>
            <a:ext cx="6970800" cy="3435300"/>
          </a:xfrm>
          <a:prstGeom prst="rect">
            <a:avLst/>
          </a:prstGeom>
          <a:noFill/>
          <a:ln>
            <a:noFill/>
          </a:ln>
        </p:spPr>
      </p:pic>
      <p:sp>
        <p:nvSpPr>
          <p:cNvPr id="284" name="Google Shape;284;p22"/>
          <p:cNvSpPr txBox="1"/>
          <p:nvPr/>
        </p:nvSpPr>
        <p:spPr>
          <a:xfrm>
            <a:off x="345600" y="5337600"/>
            <a:ext cx="63552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txBox="1"/>
          <p:nvPr/>
        </p:nvSpPr>
        <p:spPr>
          <a:xfrm>
            <a:off x="4512000" y="7080900"/>
            <a:ext cx="5320800" cy="902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3000"/>
              <a:t>Gambler wins 97 cents on every dollar → bankrupt!</a:t>
            </a:r>
            <a:endParaRPr sz="3000"/>
          </a:p>
        </p:txBody>
      </p:sp>
      <p:sp>
        <p:nvSpPr>
          <p:cNvPr id="286" name="Google Shape;286;p22"/>
          <p:cNvSpPr txBox="1"/>
          <p:nvPr/>
        </p:nvSpPr>
        <p:spPr>
          <a:xfrm>
            <a:off x="7255200" y="1722900"/>
            <a:ext cx="5320800" cy="71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3000"/>
              <a:t>x </a:t>
            </a:r>
            <a:r>
              <a:rPr b="1" lang="en-US" sz="3000">
                <a:solidFill>
                  <a:srgbClr val="CC0000"/>
                </a:solidFill>
              </a:rPr>
              <a:t>*</a:t>
            </a:r>
            <a:r>
              <a:rPr lang="en-US" sz="3000"/>
              <a:t> y = z; y &gt; 1; z &gt;&gt; 1</a:t>
            </a:r>
            <a:endParaRPr sz="3000"/>
          </a:p>
        </p:txBody>
      </p:sp>
      <p:pic>
        <p:nvPicPr>
          <p:cNvPr id="287" name="Google Shape;287;p22"/>
          <p:cNvPicPr preferRelativeResize="0"/>
          <p:nvPr/>
        </p:nvPicPr>
        <p:blipFill>
          <a:blip r:embed="rId4">
            <a:alphaModFix/>
          </a:blip>
          <a:stretch>
            <a:fillRect/>
          </a:stretch>
        </p:blipFill>
        <p:spPr>
          <a:xfrm>
            <a:off x="152400" y="5218500"/>
            <a:ext cx="3995394" cy="3208800"/>
          </a:xfrm>
          <a:prstGeom prst="rect">
            <a:avLst/>
          </a:prstGeom>
          <a:noFill/>
          <a:ln>
            <a:noFill/>
          </a:ln>
        </p:spPr>
      </p:pic>
      <p:sp>
        <p:nvSpPr>
          <p:cNvPr id="288" name="Google Shape;288;p22"/>
          <p:cNvSpPr txBox="1"/>
          <p:nvPr/>
        </p:nvSpPr>
        <p:spPr>
          <a:xfrm>
            <a:off x="4512000" y="5524500"/>
            <a:ext cx="5320800" cy="71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3000"/>
              <a:t>x </a:t>
            </a:r>
            <a:r>
              <a:rPr b="1" lang="en-US" sz="3000">
                <a:solidFill>
                  <a:srgbClr val="CC0000"/>
                </a:solidFill>
              </a:rPr>
              <a:t>*</a:t>
            </a:r>
            <a:r>
              <a:rPr lang="en-US" sz="3000"/>
              <a:t> y = z; y &lt; 1; z &lt;&lt; 1</a:t>
            </a:r>
            <a:endParaRPr sz="3000"/>
          </a:p>
        </p:txBody>
      </p:sp>
      <p:sp>
        <p:nvSpPr>
          <p:cNvPr id="289" name="Google Shape;289;p22"/>
          <p:cNvSpPr txBox="1"/>
          <p:nvPr/>
        </p:nvSpPr>
        <p:spPr>
          <a:xfrm>
            <a:off x="8322000" y="3486300"/>
            <a:ext cx="3190800" cy="71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3000">
                <a:solidFill>
                  <a:srgbClr val="96318A"/>
                </a:solidFill>
              </a:rPr>
              <a:t>Truncate/Squash</a:t>
            </a:r>
            <a:endParaRPr sz="3000">
              <a:solidFill>
                <a:srgbClr val="96318A"/>
              </a:solidFill>
            </a:endParaRPr>
          </a:p>
        </p:txBody>
      </p:sp>
      <p:cxnSp>
        <p:nvCxnSpPr>
          <p:cNvPr id="290" name="Google Shape;290;p22"/>
          <p:cNvCxnSpPr>
            <a:stCxn id="286" idx="2"/>
            <a:endCxn id="289" idx="0"/>
          </p:cNvCxnSpPr>
          <p:nvPr/>
        </p:nvCxnSpPr>
        <p:spPr>
          <a:xfrm>
            <a:off x="9915600" y="2438400"/>
            <a:ext cx="1800" cy="1047900"/>
          </a:xfrm>
          <a:prstGeom prst="straightConnector1">
            <a:avLst/>
          </a:prstGeom>
          <a:noFill/>
          <a:ln cap="flat" cmpd="sng" w="38100">
            <a:solidFill>
              <a:srgbClr val="96318A"/>
            </a:solidFill>
            <a:prstDash val="solid"/>
            <a:round/>
            <a:headEnd len="med" w="med" type="none"/>
            <a:tailEnd len="med" w="med" type="stealth"/>
          </a:ln>
        </p:spPr>
      </p:cxnSp>
      <p:sp>
        <p:nvSpPr>
          <p:cNvPr id="291" name="Google Shape;291;p22"/>
          <p:cNvSpPr txBox="1"/>
          <p:nvPr/>
        </p:nvSpPr>
        <p:spPr>
          <a:xfrm>
            <a:off x="9177600" y="5846700"/>
            <a:ext cx="3486000" cy="71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3000">
                <a:solidFill>
                  <a:srgbClr val="96318A"/>
                </a:solidFill>
              </a:rPr>
              <a:t>? → LSTM!</a:t>
            </a:r>
            <a:endParaRPr sz="3000">
              <a:solidFill>
                <a:srgbClr val="96318A"/>
              </a:solidFill>
            </a:endParaRPr>
          </a:p>
        </p:txBody>
      </p:sp>
      <p:cxnSp>
        <p:nvCxnSpPr>
          <p:cNvPr id="292" name="Google Shape;292;p22"/>
          <p:cNvCxnSpPr>
            <a:stCxn id="288" idx="2"/>
            <a:endCxn id="291" idx="1"/>
          </p:cNvCxnSpPr>
          <p:nvPr/>
        </p:nvCxnSpPr>
        <p:spPr>
          <a:xfrm flipH="1" rot="10800000">
            <a:off x="7172400" y="6204300"/>
            <a:ext cx="2005200" cy="35700"/>
          </a:xfrm>
          <a:prstGeom prst="straightConnector1">
            <a:avLst/>
          </a:prstGeom>
          <a:noFill/>
          <a:ln cap="flat" cmpd="sng" w="38100">
            <a:solidFill>
              <a:srgbClr val="96318A"/>
            </a:solidFill>
            <a:prstDash val="solid"/>
            <a:round/>
            <a:headEnd len="med" w="med" type="none"/>
            <a:tailEnd len="med" w="med" type="stealth"/>
          </a:ln>
        </p:spPr>
      </p:cxnSp>
      <p:pic>
        <p:nvPicPr>
          <p:cNvPr id="293" name="Google Shape;293;p22"/>
          <p:cNvPicPr preferRelativeResize="0"/>
          <p:nvPr/>
        </p:nvPicPr>
        <p:blipFill>
          <a:blip r:embed="rId5">
            <a:alphaModFix/>
          </a:blip>
          <a:stretch>
            <a:fillRect/>
          </a:stretch>
        </p:blipFill>
        <p:spPr>
          <a:xfrm>
            <a:off x="11620950" y="9217500"/>
            <a:ext cx="1371600"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23"/>
          <p:cNvPicPr preferRelativeResize="0"/>
          <p:nvPr/>
        </p:nvPicPr>
        <p:blipFill rotWithShape="1">
          <a:blip r:embed="rId3">
            <a:alphaModFix/>
          </a:blip>
          <a:srcRect b="32226" l="9323" r="8017" t="0"/>
          <a:stretch/>
        </p:blipFill>
        <p:spPr>
          <a:xfrm>
            <a:off x="5216100" y="1286521"/>
            <a:ext cx="6438899" cy="3464741"/>
          </a:xfrm>
          <a:prstGeom prst="rect">
            <a:avLst/>
          </a:prstGeom>
          <a:noFill/>
          <a:ln>
            <a:noFill/>
          </a:ln>
        </p:spPr>
      </p:pic>
      <p:sp>
        <p:nvSpPr>
          <p:cNvPr id="299" name="Google Shape;299;p23"/>
          <p:cNvSpPr/>
          <p:nvPr/>
        </p:nvSpPr>
        <p:spPr>
          <a:xfrm>
            <a:off x="143575" y="177600"/>
            <a:ext cx="2813100" cy="5102400"/>
          </a:xfrm>
          <a:prstGeom prst="roundRect">
            <a:avLst>
              <a:gd fmla="val 16667" name="adj"/>
            </a:avLst>
          </a:prstGeom>
          <a:gradFill>
            <a:gsLst>
              <a:gs pos="0">
                <a:srgbClr val="DCECD5"/>
              </a:gs>
              <a:gs pos="100000">
                <a:srgbClr val="93BC8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LSTM</a:t>
            </a:r>
            <a:endParaRPr b="1" sz="5000"/>
          </a:p>
        </p:txBody>
      </p:sp>
      <p:sp>
        <p:nvSpPr>
          <p:cNvPr id="301" name="Google Shape;301;p23"/>
          <p:cNvSpPr/>
          <p:nvPr/>
        </p:nvSpPr>
        <p:spPr>
          <a:xfrm>
            <a:off x="143575" y="3229775"/>
            <a:ext cx="975600" cy="7254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a:t>
            </a:r>
            <a:r>
              <a:rPr baseline="-25000" lang="en-US" sz="3000"/>
              <a:t>t-1</a:t>
            </a:r>
            <a:endParaRPr baseline="-25000" sz="3000"/>
          </a:p>
        </p:txBody>
      </p:sp>
      <p:sp>
        <p:nvSpPr>
          <p:cNvPr id="302" name="Google Shape;302;p23"/>
          <p:cNvSpPr/>
          <p:nvPr/>
        </p:nvSpPr>
        <p:spPr>
          <a:xfrm>
            <a:off x="241500" y="1740975"/>
            <a:ext cx="698700" cy="78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a:t>
            </a:r>
            <a:r>
              <a:rPr baseline="-25000" lang="en-US" sz="3000"/>
              <a:t>1</a:t>
            </a:r>
            <a:endParaRPr baseline="-25000" sz="3000"/>
          </a:p>
        </p:txBody>
      </p:sp>
      <p:sp>
        <p:nvSpPr>
          <p:cNvPr id="303" name="Google Shape;303;p23"/>
          <p:cNvSpPr/>
          <p:nvPr/>
        </p:nvSpPr>
        <p:spPr>
          <a:xfrm>
            <a:off x="143575" y="218300"/>
            <a:ext cx="975600" cy="725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h</a:t>
            </a:r>
            <a:r>
              <a:rPr baseline="-25000" lang="en-US" sz="3000"/>
              <a:t>t-1</a:t>
            </a:r>
            <a:endParaRPr baseline="-25000" sz="3000"/>
          </a:p>
        </p:txBody>
      </p:sp>
      <p:cxnSp>
        <p:nvCxnSpPr>
          <p:cNvPr id="304" name="Google Shape;304;p23"/>
          <p:cNvCxnSpPr>
            <a:stCxn id="301" idx="0"/>
            <a:endCxn id="302" idx="2"/>
          </p:cNvCxnSpPr>
          <p:nvPr/>
        </p:nvCxnSpPr>
        <p:spPr>
          <a:xfrm rot="10800000">
            <a:off x="590875" y="2523575"/>
            <a:ext cx="40500" cy="706200"/>
          </a:xfrm>
          <a:prstGeom prst="straightConnector1">
            <a:avLst/>
          </a:prstGeom>
          <a:noFill/>
          <a:ln cap="flat" cmpd="sng" w="38100">
            <a:solidFill>
              <a:schemeClr val="dk2"/>
            </a:solidFill>
            <a:prstDash val="solid"/>
            <a:round/>
            <a:headEnd len="med" w="med" type="none"/>
            <a:tailEnd len="med" w="med" type="stealth"/>
          </a:ln>
        </p:spPr>
      </p:cxnSp>
      <p:cxnSp>
        <p:nvCxnSpPr>
          <p:cNvPr id="305" name="Google Shape;305;p23"/>
          <p:cNvCxnSpPr>
            <a:stCxn id="302" idx="0"/>
            <a:endCxn id="303" idx="4"/>
          </p:cNvCxnSpPr>
          <p:nvPr/>
        </p:nvCxnSpPr>
        <p:spPr>
          <a:xfrm flipH="1" rot="10800000">
            <a:off x="590850" y="943575"/>
            <a:ext cx="40500" cy="797400"/>
          </a:xfrm>
          <a:prstGeom prst="straightConnector1">
            <a:avLst/>
          </a:prstGeom>
          <a:noFill/>
          <a:ln cap="flat" cmpd="sng" w="38100">
            <a:solidFill>
              <a:schemeClr val="dk2"/>
            </a:solidFill>
            <a:prstDash val="solid"/>
            <a:round/>
            <a:headEnd len="med" w="med" type="none"/>
            <a:tailEnd len="med" w="med" type="stealth"/>
          </a:ln>
        </p:spPr>
      </p:cxnSp>
      <p:pic>
        <p:nvPicPr>
          <p:cNvPr id="306" name="Google Shape;306;p23"/>
          <p:cNvPicPr preferRelativeResize="0"/>
          <p:nvPr/>
        </p:nvPicPr>
        <p:blipFill>
          <a:blip r:embed="rId4">
            <a:alphaModFix/>
          </a:blip>
          <a:stretch>
            <a:fillRect/>
          </a:stretch>
        </p:blipFill>
        <p:spPr>
          <a:xfrm>
            <a:off x="-8825" y="5443975"/>
            <a:ext cx="6438900" cy="2305050"/>
          </a:xfrm>
          <a:prstGeom prst="rect">
            <a:avLst/>
          </a:prstGeom>
          <a:noFill/>
          <a:ln>
            <a:noFill/>
          </a:ln>
        </p:spPr>
      </p:pic>
      <p:sp>
        <p:nvSpPr>
          <p:cNvPr id="307" name="Google Shape;307;p23"/>
          <p:cNvSpPr/>
          <p:nvPr/>
        </p:nvSpPr>
        <p:spPr>
          <a:xfrm>
            <a:off x="1896175" y="3229775"/>
            <a:ext cx="803700" cy="7254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a:t>
            </a:r>
            <a:r>
              <a:rPr baseline="-25000" lang="en-US" sz="3000"/>
              <a:t>t</a:t>
            </a:r>
            <a:endParaRPr baseline="-25000" sz="3000"/>
          </a:p>
        </p:txBody>
      </p:sp>
      <p:sp>
        <p:nvSpPr>
          <p:cNvPr id="308" name="Google Shape;308;p23"/>
          <p:cNvSpPr/>
          <p:nvPr/>
        </p:nvSpPr>
        <p:spPr>
          <a:xfrm>
            <a:off x="2001325" y="1740975"/>
            <a:ext cx="698700" cy="78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a:t>
            </a:r>
            <a:r>
              <a:rPr baseline="-25000" lang="en-US" sz="3000"/>
              <a:t>2</a:t>
            </a:r>
            <a:endParaRPr baseline="-25000" sz="3000"/>
          </a:p>
        </p:txBody>
      </p:sp>
      <p:sp>
        <p:nvSpPr>
          <p:cNvPr id="309" name="Google Shape;309;p23"/>
          <p:cNvSpPr/>
          <p:nvPr/>
        </p:nvSpPr>
        <p:spPr>
          <a:xfrm>
            <a:off x="1896175" y="218288"/>
            <a:ext cx="803700" cy="725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h</a:t>
            </a:r>
            <a:r>
              <a:rPr baseline="-25000" lang="en-US" sz="3000"/>
              <a:t>t</a:t>
            </a:r>
            <a:endParaRPr baseline="-25000" sz="3000"/>
          </a:p>
        </p:txBody>
      </p:sp>
      <p:cxnSp>
        <p:nvCxnSpPr>
          <p:cNvPr id="310" name="Google Shape;310;p23"/>
          <p:cNvCxnSpPr>
            <a:stCxn id="307" idx="0"/>
            <a:endCxn id="308" idx="2"/>
          </p:cNvCxnSpPr>
          <p:nvPr/>
        </p:nvCxnSpPr>
        <p:spPr>
          <a:xfrm flipH="1" rot="10800000">
            <a:off x="2298025" y="2523575"/>
            <a:ext cx="52800" cy="706200"/>
          </a:xfrm>
          <a:prstGeom prst="straightConnector1">
            <a:avLst/>
          </a:prstGeom>
          <a:noFill/>
          <a:ln cap="flat" cmpd="sng" w="38100">
            <a:solidFill>
              <a:schemeClr val="dk2"/>
            </a:solidFill>
            <a:prstDash val="solid"/>
            <a:round/>
            <a:headEnd len="med" w="med" type="none"/>
            <a:tailEnd len="med" w="med" type="stealth"/>
          </a:ln>
        </p:spPr>
      </p:cxnSp>
      <p:cxnSp>
        <p:nvCxnSpPr>
          <p:cNvPr id="311" name="Google Shape;311;p23"/>
          <p:cNvCxnSpPr>
            <a:stCxn id="308" idx="0"/>
            <a:endCxn id="309" idx="4"/>
          </p:cNvCxnSpPr>
          <p:nvPr/>
        </p:nvCxnSpPr>
        <p:spPr>
          <a:xfrm rot="10800000">
            <a:off x="2298175" y="943575"/>
            <a:ext cx="52500" cy="797400"/>
          </a:xfrm>
          <a:prstGeom prst="straightConnector1">
            <a:avLst/>
          </a:prstGeom>
          <a:noFill/>
          <a:ln cap="flat" cmpd="sng" w="38100">
            <a:solidFill>
              <a:schemeClr val="dk2"/>
            </a:solidFill>
            <a:prstDash val="solid"/>
            <a:round/>
            <a:headEnd len="med" w="med" type="none"/>
            <a:tailEnd len="med" w="med" type="stealth"/>
          </a:ln>
        </p:spPr>
      </p:cxnSp>
      <p:cxnSp>
        <p:nvCxnSpPr>
          <p:cNvPr id="312" name="Google Shape;312;p23"/>
          <p:cNvCxnSpPr>
            <a:stCxn id="302" idx="3"/>
            <a:endCxn id="308" idx="1"/>
          </p:cNvCxnSpPr>
          <p:nvPr/>
        </p:nvCxnSpPr>
        <p:spPr>
          <a:xfrm>
            <a:off x="940200" y="2132325"/>
            <a:ext cx="1061100" cy="0"/>
          </a:xfrm>
          <a:prstGeom prst="straightConnector1">
            <a:avLst/>
          </a:prstGeom>
          <a:noFill/>
          <a:ln cap="flat" cmpd="sng" w="38100">
            <a:solidFill>
              <a:schemeClr val="dk2"/>
            </a:solidFill>
            <a:prstDash val="dash"/>
            <a:round/>
            <a:headEnd len="med" w="med" type="none"/>
            <a:tailEnd len="med" w="med" type="stealth"/>
          </a:ln>
        </p:spPr>
      </p:cxnSp>
      <p:sp>
        <p:nvSpPr>
          <p:cNvPr id="313" name="Google Shape;313;p23"/>
          <p:cNvSpPr txBox="1"/>
          <p:nvPr/>
        </p:nvSpPr>
        <p:spPr>
          <a:xfrm>
            <a:off x="962400" y="1590600"/>
            <a:ext cx="9756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Time</a:t>
            </a:r>
            <a:endParaRPr sz="2000"/>
          </a:p>
        </p:txBody>
      </p:sp>
      <p:sp>
        <p:nvSpPr>
          <p:cNvPr id="314" name="Google Shape;314;p23"/>
          <p:cNvSpPr txBox="1"/>
          <p:nvPr/>
        </p:nvSpPr>
        <p:spPr>
          <a:xfrm>
            <a:off x="143575" y="4189725"/>
            <a:ext cx="1298400" cy="8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Generic RNN</a:t>
            </a:r>
            <a:endParaRPr sz="2500"/>
          </a:p>
        </p:txBody>
      </p:sp>
      <p:sp>
        <p:nvSpPr>
          <p:cNvPr id="315" name="Google Shape;315;p23"/>
          <p:cNvSpPr txBox="1"/>
          <p:nvPr/>
        </p:nvSpPr>
        <p:spPr>
          <a:xfrm>
            <a:off x="1095000" y="2100600"/>
            <a:ext cx="8037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h</a:t>
            </a:r>
            <a:r>
              <a:rPr baseline="-25000" lang="en-US" sz="2500"/>
              <a:t>t-1</a:t>
            </a:r>
            <a:endParaRPr baseline="-25000" sz="2500"/>
          </a:p>
        </p:txBody>
      </p:sp>
      <p:sp>
        <p:nvSpPr>
          <p:cNvPr id="316" name="Google Shape;316;p23"/>
          <p:cNvSpPr txBox="1"/>
          <p:nvPr/>
        </p:nvSpPr>
        <p:spPr>
          <a:xfrm>
            <a:off x="7162800" y="4341600"/>
            <a:ext cx="25455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LSTM Cell Unit</a:t>
            </a:r>
            <a:endParaRPr sz="2500"/>
          </a:p>
        </p:txBody>
      </p:sp>
      <p:sp>
        <p:nvSpPr>
          <p:cNvPr id="317" name="Google Shape;317;p23"/>
          <p:cNvSpPr/>
          <p:nvPr/>
        </p:nvSpPr>
        <p:spPr>
          <a:xfrm>
            <a:off x="2278225" y="5505225"/>
            <a:ext cx="269400" cy="369300"/>
          </a:xfrm>
          <a:prstGeom prst="rect">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3591600" y="5505225"/>
            <a:ext cx="269400" cy="369300"/>
          </a:xfrm>
          <a:prstGeom prst="rect">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txBox="1"/>
          <p:nvPr/>
        </p:nvSpPr>
        <p:spPr>
          <a:xfrm>
            <a:off x="6946900" y="5416125"/>
            <a:ext cx="2813100" cy="14898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US" sz="3000"/>
              <a:t>Forget gate</a:t>
            </a:r>
            <a:endParaRPr sz="3000"/>
          </a:p>
          <a:p>
            <a:pPr indent="-419100" lvl="0" marL="457200" rtl="0" algn="l">
              <a:spcBef>
                <a:spcPts val="0"/>
              </a:spcBef>
              <a:spcAft>
                <a:spcPts val="0"/>
              </a:spcAft>
              <a:buSzPts val="3000"/>
              <a:buAutoNum type="arabicPeriod"/>
            </a:pPr>
            <a:r>
              <a:rPr lang="en-US" sz="3000"/>
              <a:t>Input gate</a:t>
            </a:r>
            <a:endParaRPr sz="3000"/>
          </a:p>
          <a:p>
            <a:pPr indent="-419100" lvl="0" marL="457200" rtl="0" algn="l">
              <a:spcBef>
                <a:spcPts val="0"/>
              </a:spcBef>
              <a:spcAft>
                <a:spcPts val="0"/>
              </a:spcAft>
              <a:buSzPts val="3000"/>
              <a:buAutoNum type="arabicPeriod"/>
            </a:pPr>
            <a:r>
              <a:rPr lang="en-US" sz="3000"/>
              <a:t>Output gate</a:t>
            </a:r>
            <a:endParaRPr sz="3000"/>
          </a:p>
        </p:txBody>
      </p:sp>
      <p:sp>
        <p:nvSpPr>
          <p:cNvPr id="320" name="Google Shape;320;p23"/>
          <p:cNvSpPr txBox="1"/>
          <p:nvPr/>
        </p:nvSpPr>
        <p:spPr>
          <a:xfrm>
            <a:off x="11458900" y="5691450"/>
            <a:ext cx="15459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(x</a:t>
            </a:r>
            <a:r>
              <a:rPr baseline="-25000" lang="en-US" sz="3000"/>
              <a:t>t</a:t>
            </a:r>
            <a:r>
              <a:rPr lang="en-US" sz="3000"/>
              <a:t>, h</a:t>
            </a:r>
            <a:r>
              <a:rPr baseline="-25000" lang="en-US" sz="3000"/>
              <a:t>t-1</a:t>
            </a:r>
            <a:r>
              <a:rPr lang="en-US" sz="3000"/>
              <a:t>)</a:t>
            </a:r>
            <a:endParaRPr/>
          </a:p>
        </p:txBody>
      </p:sp>
      <p:cxnSp>
        <p:nvCxnSpPr>
          <p:cNvPr id="321" name="Google Shape;321;p23"/>
          <p:cNvCxnSpPr>
            <a:stCxn id="320" idx="1"/>
          </p:cNvCxnSpPr>
          <p:nvPr/>
        </p:nvCxnSpPr>
        <p:spPr>
          <a:xfrm rot="10800000">
            <a:off x="9596500" y="5776050"/>
            <a:ext cx="1862400" cy="215400"/>
          </a:xfrm>
          <a:prstGeom prst="straightConnector1">
            <a:avLst/>
          </a:prstGeom>
          <a:noFill/>
          <a:ln cap="flat" cmpd="sng" w="38100">
            <a:solidFill>
              <a:schemeClr val="dk2"/>
            </a:solidFill>
            <a:prstDash val="solid"/>
            <a:round/>
            <a:headEnd len="med" w="med" type="none"/>
            <a:tailEnd len="med" w="med" type="stealth"/>
          </a:ln>
        </p:spPr>
      </p:cxnSp>
      <p:cxnSp>
        <p:nvCxnSpPr>
          <p:cNvPr id="322" name="Google Shape;322;p23"/>
          <p:cNvCxnSpPr>
            <a:stCxn id="320" idx="1"/>
          </p:cNvCxnSpPr>
          <p:nvPr/>
        </p:nvCxnSpPr>
        <p:spPr>
          <a:xfrm flipH="1">
            <a:off x="9404500" y="5991450"/>
            <a:ext cx="2054400" cy="226200"/>
          </a:xfrm>
          <a:prstGeom prst="straightConnector1">
            <a:avLst/>
          </a:prstGeom>
          <a:noFill/>
          <a:ln cap="flat" cmpd="sng" w="38100">
            <a:solidFill>
              <a:schemeClr val="dk2"/>
            </a:solidFill>
            <a:prstDash val="solid"/>
            <a:round/>
            <a:headEnd len="med" w="med" type="none"/>
            <a:tailEnd len="med" w="med" type="stealth"/>
          </a:ln>
        </p:spPr>
      </p:cxnSp>
      <p:cxnSp>
        <p:nvCxnSpPr>
          <p:cNvPr id="323" name="Google Shape;323;p23"/>
          <p:cNvCxnSpPr>
            <a:stCxn id="320" idx="1"/>
          </p:cNvCxnSpPr>
          <p:nvPr/>
        </p:nvCxnSpPr>
        <p:spPr>
          <a:xfrm flipH="1">
            <a:off x="9596500" y="5991450"/>
            <a:ext cx="1862400" cy="731700"/>
          </a:xfrm>
          <a:prstGeom prst="straightConnector1">
            <a:avLst/>
          </a:prstGeom>
          <a:noFill/>
          <a:ln cap="flat" cmpd="sng" w="38100">
            <a:solidFill>
              <a:schemeClr val="dk2"/>
            </a:solidFill>
            <a:prstDash val="solid"/>
            <a:round/>
            <a:headEnd len="med" w="med" type="none"/>
            <a:tailEnd len="med" w="med" type="stealth"/>
          </a:ln>
        </p:spPr>
      </p:cxnSp>
      <p:pic>
        <p:nvPicPr>
          <p:cNvPr id="324" name="Google Shape;324;p23"/>
          <p:cNvPicPr preferRelativeResize="0"/>
          <p:nvPr/>
        </p:nvPicPr>
        <p:blipFill>
          <a:blip r:embed="rId5">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4"/>
          <p:cNvSpPr txBox="1"/>
          <p:nvPr>
            <p:ph idx="1" type="body"/>
          </p:nvPr>
        </p:nvSpPr>
        <p:spPr>
          <a:xfrm>
            <a:off x="1548050" y="25200"/>
            <a:ext cx="9908700" cy="82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CRF</a:t>
            </a:r>
            <a:endParaRPr b="1" sz="5000"/>
          </a:p>
        </p:txBody>
      </p:sp>
      <p:pic>
        <p:nvPicPr>
          <p:cNvPr id="330" name="Google Shape;330;p24"/>
          <p:cNvPicPr preferRelativeResize="0"/>
          <p:nvPr/>
        </p:nvPicPr>
        <p:blipFill rotWithShape="1">
          <a:blip r:embed="rId3">
            <a:alphaModFix/>
          </a:blip>
          <a:srcRect b="52602" l="0" r="0" t="0"/>
          <a:stretch/>
        </p:blipFill>
        <p:spPr>
          <a:xfrm>
            <a:off x="4852538" y="1387800"/>
            <a:ext cx="7790923" cy="2077199"/>
          </a:xfrm>
          <a:prstGeom prst="rect">
            <a:avLst/>
          </a:prstGeom>
          <a:noFill/>
          <a:ln>
            <a:noFill/>
          </a:ln>
        </p:spPr>
      </p:pic>
      <p:sp>
        <p:nvSpPr>
          <p:cNvPr id="331" name="Google Shape;331;p24"/>
          <p:cNvSpPr txBox="1"/>
          <p:nvPr/>
        </p:nvSpPr>
        <p:spPr>
          <a:xfrm>
            <a:off x="4904850" y="811800"/>
            <a:ext cx="76863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00527C"/>
                </a:solidFill>
              </a:rPr>
              <a:t>Interdependence of attackers’ movements</a:t>
            </a:r>
            <a:endParaRPr sz="3000">
              <a:solidFill>
                <a:srgbClr val="00527C"/>
              </a:solidFill>
            </a:endParaRPr>
          </a:p>
        </p:txBody>
      </p:sp>
      <p:sp>
        <p:nvSpPr>
          <p:cNvPr id="332" name="Google Shape;332;p24"/>
          <p:cNvSpPr txBox="1"/>
          <p:nvPr/>
        </p:nvSpPr>
        <p:spPr>
          <a:xfrm>
            <a:off x="4800" y="3023400"/>
            <a:ext cx="120000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EB496"/>
                </a:solidFill>
              </a:rPr>
              <a:t>Given X sets of packets, Y labels,</a:t>
            </a:r>
            <a:endParaRPr sz="2500">
              <a:solidFill>
                <a:srgbClr val="3EB496"/>
              </a:solidFill>
            </a:endParaRPr>
          </a:p>
          <a:p>
            <a:pPr indent="-387350" lvl="0" marL="457200" rtl="0" algn="l">
              <a:spcBef>
                <a:spcPts val="0"/>
              </a:spcBef>
              <a:spcAft>
                <a:spcPts val="0"/>
              </a:spcAft>
              <a:buClr>
                <a:srgbClr val="CC0000"/>
              </a:buClr>
              <a:buSzPts val="2500"/>
              <a:buAutoNum type="arabicParenR"/>
            </a:pPr>
            <a:r>
              <a:rPr b="1" lang="en-US" sz="2500">
                <a:solidFill>
                  <a:srgbClr val="CC0000"/>
                </a:solidFill>
              </a:rPr>
              <a:t>Goal: find transition matrix T that minimises the neg log likelihood </a:t>
            </a:r>
            <a:endParaRPr sz="2500"/>
          </a:p>
        </p:txBody>
      </p:sp>
      <p:sp>
        <p:nvSpPr>
          <p:cNvPr id="333" name="Google Shape;333;p24"/>
          <p:cNvSpPr txBox="1"/>
          <p:nvPr/>
        </p:nvSpPr>
        <p:spPr>
          <a:xfrm>
            <a:off x="387200" y="5186100"/>
            <a:ext cx="12230400" cy="16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(avg-ed for the whole dataset → HUGE denominator </a:t>
            </a:r>
            <a:endParaRPr sz="2500"/>
          </a:p>
          <a:p>
            <a:pPr indent="457200" lvl="0" marL="4114800" rtl="0" algn="l">
              <a:spcBef>
                <a:spcPts val="0"/>
              </a:spcBef>
              <a:spcAft>
                <a:spcPts val="0"/>
              </a:spcAft>
              <a:buNone/>
            </a:pPr>
            <a:r>
              <a:rPr lang="en-US" sz="2500"/>
              <a:t>BUT current label only depends on previous label </a:t>
            </a:r>
            <a:endParaRPr sz="2500">
              <a:solidFill>
                <a:srgbClr val="96318A"/>
              </a:solidFill>
            </a:endParaRPr>
          </a:p>
          <a:p>
            <a:pPr indent="0" lvl="0" marL="0" rtl="0" algn="ctr">
              <a:spcBef>
                <a:spcPts val="0"/>
              </a:spcBef>
              <a:spcAft>
                <a:spcPts val="0"/>
              </a:spcAft>
              <a:buNone/>
            </a:pPr>
            <a:r>
              <a:rPr lang="en-US" sz="2500">
                <a:solidFill>
                  <a:srgbClr val="96318A"/>
                </a:solidFill>
              </a:rPr>
              <a:t>aka</a:t>
            </a:r>
            <a:endParaRPr sz="2500">
              <a:solidFill>
                <a:srgbClr val="96318A"/>
              </a:solidFill>
            </a:endParaRPr>
          </a:p>
          <a:p>
            <a:pPr indent="0" lvl="0" marL="0" rtl="0" algn="ctr">
              <a:spcBef>
                <a:spcPts val="0"/>
              </a:spcBef>
              <a:spcAft>
                <a:spcPts val="0"/>
              </a:spcAft>
              <a:buNone/>
            </a:pPr>
            <a:r>
              <a:rPr lang="en-US" sz="2500">
                <a:solidFill>
                  <a:srgbClr val="96318A"/>
                </a:solidFill>
              </a:rPr>
              <a:t>Forward-Backward Algorithm</a:t>
            </a:r>
            <a:endParaRPr sz="2500">
              <a:solidFill>
                <a:srgbClr val="96318A"/>
              </a:solidFill>
            </a:endParaRPr>
          </a:p>
        </p:txBody>
      </p:sp>
      <p:pic>
        <p:nvPicPr>
          <p:cNvPr id="334" name="Google Shape;334;p24"/>
          <p:cNvPicPr preferRelativeResize="0"/>
          <p:nvPr/>
        </p:nvPicPr>
        <p:blipFill>
          <a:blip r:embed="rId4">
            <a:alphaModFix/>
          </a:blip>
          <a:stretch>
            <a:fillRect/>
          </a:stretch>
        </p:blipFill>
        <p:spPr>
          <a:xfrm>
            <a:off x="1606550" y="4006800"/>
            <a:ext cx="9791700" cy="1143000"/>
          </a:xfrm>
          <a:prstGeom prst="rect">
            <a:avLst/>
          </a:prstGeom>
          <a:noFill/>
          <a:ln>
            <a:noFill/>
          </a:ln>
        </p:spPr>
      </p:pic>
      <p:sp>
        <p:nvSpPr>
          <p:cNvPr id="335" name="Google Shape;335;p24"/>
          <p:cNvSpPr txBox="1"/>
          <p:nvPr/>
        </p:nvSpPr>
        <p:spPr>
          <a:xfrm>
            <a:off x="6200" y="7093200"/>
            <a:ext cx="12342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CC0000"/>
                </a:solidFill>
              </a:rPr>
              <a:t>2) </a:t>
            </a:r>
            <a:r>
              <a:rPr b="1" lang="en-US" sz="2500">
                <a:solidFill>
                  <a:srgbClr val="CC0000"/>
                </a:solidFill>
              </a:rPr>
              <a:t>Goal: use T to find the most likely seq of labels, given a seq of packets</a:t>
            </a:r>
            <a:endParaRPr sz="2500"/>
          </a:p>
        </p:txBody>
      </p:sp>
      <p:sp>
        <p:nvSpPr>
          <p:cNvPr id="336" name="Google Shape;336;p24"/>
          <p:cNvSpPr txBox="1"/>
          <p:nvPr/>
        </p:nvSpPr>
        <p:spPr>
          <a:xfrm>
            <a:off x="5002400" y="7333200"/>
            <a:ext cx="3000000" cy="9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rgbClr val="96318A"/>
                </a:solidFill>
              </a:rPr>
              <a:t>aka</a:t>
            </a:r>
            <a:endParaRPr sz="2500">
              <a:solidFill>
                <a:srgbClr val="96318A"/>
              </a:solidFill>
            </a:endParaRPr>
          </a:p>
          <a:p>
            <a:pPr indent="0" lvl="0" marL="0" rtl="0" algn="ctr">
              <a:spcBef>
                <a:spcPts val="0"/>
              </a:spcBef>
              <a:spcAft>
                <a:spcPts val="0"/>
              </a:spcAft>
              <a:buNone/>
            </a:pPr>
            <a:r>
              <a:rPr lang="en-US" sz="2500">
                <a:solidFill>
                  <a:srgbClr val="96318A"/>
                </a:solidFill>
              </a:rPr>
              <a:t>Viterbi Algorithm</a:t>
            </a:r>
            <a:endParaRPr/>
          </a:p>
        </p:txBody>
      </p:sp>
      <p:pic>
        <p:nvPicPr>
          <p:cNvPr id="337" name="Google Shape;337;p24"/>
          <p:cNvPicPr preferRelativeResize="0"/>
          <p:nvPr/>
        </p:nvPicPr>
        <p:blipFill>
          <a:blip r:embed="rId5">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5"/>
          <p:cNvSpPr txBox="1"/>
          <p:nvPr>
            <p:ph idx="1" type="body"/>
          </p:nvPr>
        </p:nvSpPr>
        <p:spPr>
          <a:xfrm>
            <a:off x="6767775" y="1701900"/>
            <a:ext cx="4387500" cy="3174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Promising</a:t>
            </a:r>
            <a:r>
              <a:rPr lang="en-US" sz="5000">
                <a:solidFill>
                  <a:srgbClr val="3EB496"/>
                </a:solidFill>
              </a:rPr>
              <a:t> </a:t>
            </a:r>
            <a:r>
              <a:rPr lang="en-US" sz="5000">
                <a:latin typeface="Arial"/>
                <a:ea typeface="Arial"/>
                <a:cs typeface="Arial"/>
                <a:sym typeface="Arial"/>
              </a:rPr>
              <a:t>Results</a:t>
            </a:r>
            <a:endParaRPr sz="14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p>
        </p:txBody>
      </p:sp>
      <p:pic>
        <p:nvPicPr>
          <p:cNvPr id="343" name="Google Shape;343;p25"/>
          <p:cNvPicPr preferRelativeResize="0"/>
          <p:nvPr/>
        </p:nvPicPr>
        <p:blipFill rotWithShape="1">
          <a:blip r:embed="rId3">
            <a:alphaModFix/>
          </a:blip>
          <a:srcRect b="7145" l="0" r="0" t="3870"/>
          <a:stretch/>
        </p:blipFill>
        <p:spPr>
          <a:xfrm>
            <a:off x="38" y="94474"/>
            <a:ext cx="6767749" cy="9563125"/>
          </a:xfrm>
          <a:prstGeom prst="rect">
            <a:avLst/>
          </a:prstGeom>
          <a:noFill/>
          <a:ln>
            <a:noFill/>
          </a:ln>
          <a:effectLst>
            <a:outerShdw blurRad="57150" rotWithShape="0" algn="bl" dir="7740000" dist="238125">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6"/>
          <p:cNvSpPr txBox="1"/>
          <p:nvPr/>
        </p:nvSpPr>
        <p:spPr>
          <a:xfrm>
            <a:off x="963200" y="2025600"/>
            <a:ext cx="11078400" cy="38592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u="sng">
                <a:solidFill>
                  <a:schemeClr val="hlink"/>
                </a:solidFill>
                <a:hlinkClick r:id="rId3"/>
              </a:rPr>
              <a:t>Learning (car) Traffic as Images</a:t>
            </a:r>
            <a:r>
              <a:rPr lang="en-US" sz="2500"/>
              <a:t> (2017)</a:t>
            </a:r>
            <a:endParaRPr sz="2500"/>
          </a:p>
          <a:p>
            <a:pPr indent="-387350" lvl="1" marL="914400" rtl="0" algn="l">
              <a:spcBef>
                <a:spcPts val="0"/>
              </a:spcBef>
              <a:spcAft>
                <a:spcPts val="0"/>
              </a:spcAft>
              <a:buSzPts val="2500"/>
              <a:buChar char="○"/>
            </a:pPr>
            <a:r>
              <a:rPr lang="en-US" sz="2500"/>
              <a:t>Goal: network speed prediction</a:t>
            </a:r>
            <a:endParaRPr sz="2500"/>
          </a:p>
          <a:p>
            <a:pPr indent="-387350" lvl="1" marL="914400" rtl="0" algn="l">
              <a:spcBef>
                <a:spcPts val="0"/>
              </a:spcBef>
              <a:spcAft>
                <a:spcPts val="0"/>
              </a:spcAft>
              <a:buSzPts val="2500"/>
              <a:buChar char="○"/>
            </a:pPr>
            <a:r>
              <a:rPr lang="en-US" sz="2500"/>
              <a:t>CNN || RNN || LSTM</a:t>
            </a:r>
            <a:endParaRPr sz="2500"/>
          </a:p>
          <a:p>
            <a:pPr indent="-387350" lvl="2" marL="1371600" rtl="0" algn="l">
              <a:spcBef>
                <a:spcPts val="0"/>
              </a:spcBef>
              <a:spcAft>
                <a:spcPts val="0"/>
              </a:spcAft>
              <a:buSzPts val="2500"/>
              <a:buChar char="■"/>
            </a:pPr>
            <a:r>
              <a:rPr lang="en-US" sz="2500"/>
              <a:t>CNN performs best in long-term predictions</a:t>
            </a:r>
            <a:endParaRPr sz="2500"/>
          </a:p>
          <a:p>
            <a:pPr indent="-387350" lvl="2" marL="1371600" rtl="0" algn="l">
              <a:spcBef>
                <a:spcPts val="0"/>
              </a:spcBef>
              <a:spcAft>
                <a:spcPts val="0"/>
              </a:spcAft>
              <a:buSzPts val="2500"/>
              <a:buChar char="■"/>
            </a:pPr>
            <a:r>
              <a:rPr lang="en-US" sz="2500"/>
              <a:t>CNN outperforms with +42.91% on avg acc </a:t>
            </a:r>
            <a:endParaRPr sz="2500"/>
          </a:p>
          <a:p>
            <a:pPr indent="-387350" lvl="0" marL="457200" rtl="0" algn="l">
              <a:spcBef>
                <a:spcPts val="0"/>
              </a:spcBef>
              <a:spcAft>
                <a:spcPts val="0"/>
              </a:spcAft>
              <a:buSzPts val="2500"/>
              <a:buChar char="●"/>
            </a:pPr>
            <a:r>
              <a:rPr lang="en-US" sz="2500" u="sng">
                <a:solidFill>
                  <a:schemeClr val="hlink"/>
                </a:solidFill>
                <a:hlinkClick r:id="rId4"/>
              </a:rPr>
              <a:t>Network Traffic Classifier for IoT</a:t>
            </a:r>
            <a:r>
              <a:rPr lang="en-US" sz="2500"/>
              <a:t> (2017)</a:t>
            </a:r>
            <a:endParaRPr sz="2500"/>
          </a:p>
          <a:p>
            <a:pPr indent="-387350" lvl="1" marL="914400" rtl="0" algn="l">
              <a:spcBef>
                <a:spcPts val="0"/>
              </a:spcBef>
              <a:spcAft>
                <a:spcPts val="0"/>
              </a:spcAft>
              <a:buSzPts val="2500"/>
              <a:buChar char="○"/>
            </a:pPr>
            <a:r>
              <a:rPr lang="en-US" sz="2500"/>
              <a:t>Goal: infer the application/service used</a:t>
            </a:r>
            <a:endParaRPr sz="2500"/>
          </a:p>
          <a:p>
            <a:pPr indent="-387350" lvl="1" marL="914400" rtl="0" algn="l">
              <a:spcBef>
                <a:spcPts val="0"/>
              </a:spcBef>
              <a:spcAft>
                <a:spcPts val="0"/>
              </a:spcAft>
              <a:buSzPts val="2500"/>
              <a:buChar char="○"/>
            </a:pPr>
            <a:r>
              <a:rPr lang="en-US" sz="2500"/>
              <a:t>CNN + LSTM</a:t>
            </a:r>
            <a:endParaRPr sz="2500"/>
          </a:p>
          <a:p>
            <a:pPr indent="-387350" lvl="2" marL="1371600" rtl="0" algn="l">
              <a:spcBef>
                <a:spcPts val="0"/>
              </a:spcBef>
              <a:spcAft>
                <a:spcPts val="0"/>
              </a:spcAft>
              <a:buSzPts val="2500"/>
              <a:buChar char="■"/>
            </a:pPr>
            <a:r>
              <a:rPr lang="en-US" sz="2500"/>
              <a:t>2 CNN layers + 1 LSTM outperforms with 96% accuracy</a:t>
            </a:r>
            <a:endParaRPr sz="2500"/>
          </a:p>
          <a:p>
            <a:pPr indent="-387350" lvl="0" marL="457200" rtl="0" algn="l">
              <a:spcBef>
                <a:spcPts val="0"/>
              </a:spcBef>
              <a:spcAft>
                <a:spcPts val="0"/>
              </a:spcAft>
              <a:buSzPts val="2500"/>
              <a:buChar char="●"/>
            </a:pPr>
            <a:r>
              <a:rPr lang="en-US" sz="2500"/>
              <a:t>Implementation in progress</a:t>
            </a:r>
            <a:endParaRPr sz="2500"/>
          </a:p>
        </p:txBody>
      </p:sp>
      <p:sp>
        <p:nvSpPr>
          <p:cNvPr id="349" name="Google Shape;349;p26"/>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Promising Results</a:t>
            </a:r>
            <a:endParaRPr b="1" sz="5000"/>
          </a:p>
        </p:txBody>
      </p:sp>
      <p:pic>
        <p:nvPicPr>
          <p:cNvPr id="350" name="Google Shape;350;p26"/>
          <p:cNvPicPr preferRelativeResize="0"/>
          <p:nvPr/>
        </p:nvPicPr>
        <p:blipFill>
          <a:blip r:embed="rId5">
            <a:alphaModFix/>
          </a:blip>
          <a:stretch>
            <a:fillRect/>
          </a:stretch>
        </p:blipFill>
        <p:spPr>
          <a:xfrm>
            <a:off x="9656400" y="4482000"/>
            <a:ext cx="3027915" cy="3564000"/>
          </a:xfrm>
          <a:prstGeom prst="rect">
            <a:avLst/>
          </a:prstGeom>
          <a:noFill/>
          <a:ln>
            <a:noFill/>
          </a:ln>
        </p:spPr>
      </p:pic>
      <p:pic>
        <p:nvPicPr>
          <p:cNvPr id="351" name="Google Shape;351;p26"/>
          <p:cNvPicPr preferRelativeResize="0"/>
          <p:nvPr/>
        </p:nvPicPr>
        <p:blipFill>
          <a:blip r:embed="rId6">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7"/>
          <p:cNvSpPr txBox="1"/>
          <p:nvPr>
            <p:ph idx="1" type="body"/>
          </p:nvPr>
        </p:nvSpPr>
        <p:spPr>
          <a:xfrm>
            <a:off x="1548050" y="177599"/>
            <a:ext cx="9908700" cy="1300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Future Work</a:t>
            </a:r>
            <a:endParaRPr b="1" sz="5000"/>
          </a:p>
        </p:txBody>
      </p:sp>
      <p:sp>
        <p:nvSpPr>
          <p:cNvPr id="357" name="Google Shape;357;p27"/>
          <p:cNvSpPr txBox="1"/>
          <p:nvPr/>
        </p:nvSpPr>
        <p:spPr>
          <a:xfrm>
            <a:off x="963200" y="1785600"/>
            <a:ext cx="11078400" cy="6009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Bidirectional LSTM (having access to future packets for a given range of time)</a:t>
            </a:r>
            <a:endParaRPr sz="2500"/>
          </a:p>
          <a:p>
            <a:pPr indent="-387350" lvl="0" marL="457200" rtl="0" algn="l">
              <a:spcBef>
                <a:spcPts val="0"/>
              </a:spcBef>
              <a:spcAft>
                <a:spcPts val="0"/>
              </a:spcAft>
              <a:buSzPts val="2500"/>
              <a:buChar char="●"/>
            </a:pPr>
            <a:r>
              <a:rPr lang="en-US" sz="2500"/>
              <a:t>ELU may be better  as an activation function than ReLU</a:t>
            </a:r>
            <a:endParaRPr sz="2500"/>
          </a:p>
          <a:p>
            <a:pPr indent="-387350" lvl="0" marL="457200" rtl="0" algn="l">
              <a:spcBef>
                <a:spcPts val="0"/>
              </a:spcBef>
              <a:spcAft>
                <a:spcPts val="0"/>
              </a:spcAft>
              <a:buSzPts val="2500"/>
              <a:buChar char="●"/>
            </a:pPr>
            <a:r>
              <a:rPr lang="en-US" sz="2500"/>
              <a:t>Try changing in CNN: </a:t>
            </a:r>
            <a:endParaRPr sz="2500"/>
          </a:p>
          <a:p>
            <a:pPr indent="-387350" lvl="1" marL="914400" rtl="0" algn="l">
              <a:spcBef>
                <a:spcPts val="0"/>
              </a:spcBef>
              <a:spcAft>
                <a:spcPts val="0"/>
              </a:spcAft>
              <a:buSzPts val="2500"/>
              <a:buChar char="○"/>
            </a:pPr>
            <a:r>
              <a:rPr lang="en-US" sz="2500"/>
              <a:t>loss function, </a:t>
            </a:r>
            <a:endParaRPr sz="2500"/>
          </a:p>
          <a:p>
            <a:pPr indent="-387350" lvl="1" marL="914400" rtl="0" algn="l">
              <a:spcBef>
                <a:spcPts val="0"/>
              </a:spcBef>
              <a:spcAft>
                <a:spcPts val="0"/>
              </a:spcAft>
              <a:buSzPts val="2500"/>
              <a:buChar char="○"/>
            </a:pPr>
            <a:r>
              <a:rPr lang="en-US" sz="2500"/>
              <a:t>hyperparameters for convolutional and pooling layers (filter size, pooling size, polling method), </a:t>
            </a:r>
            <a:endParaRPr sz="2500"/>
          </a:p>
          <a:p>
            <a:pPr indent="-387350" lvl="1" marL="914400" rtl="0" algn="l">
              <a:spcBef>
                <a:spcPts val="0"/>
              </a:spcBef>
              <a:spcAft>
                <a:spcPts val="0"/>
              </a:spcAft>
              <a:buSzPts val="2500"/>
              <a:buChar char="○"/>
            </a:pPr>
            <a:r>
              <a:rPr lang="en-US" sz="2500"/>
              <a:t>depth of the CNN</a:t>
            </a:r>
            <a:endParaRPr sz="2500"/>
          </a:p>
          <a:p>
            <a:pPr indent="-387350" lvl="0" marL="457200" rtl="0" algn="l">
              <a:spcBef>
                <a:spcPts val="0"/>
              </a:spcBef>
              <a:spcAft>
                <a:spcPts val="0"/>
              </a:spcAft>
              <a:buSzPts val="2500"/>
              <a:buChar char="●"/>
            </a:pPr>
            <a:r>
              <a:rPr lang="en-US" sz="2500"/>
              <a:t>Identify which packets’ metadata are more relevant for classification</a:t>
            </a:r>
            <a:endParaRPr sz="2500"/>
          </a:p>
          <a:p>
            <a:pPr indent="-387350" lvl="0" marL="457200" rtl="0" algn="l">
              <a:spcBef>
                <a:spcPts val="0"/>
              </a:spcBef>
              <a:spcAft>
                <a:spcPts val="0"/>
              </a:spcAft>
              <a:buSzPts val="2500"/>
              <a:buChar char="●"/>
            </a:pPr>
            <a:r>
              <a:rPr lang="en-US" sz="2500"/>
              <a:t>Include the encrypted payload among the considered features</a:t>
            </a:r>
            <a:endParaRPr sz="2500"/>
          </a:p>
        </p:txBody>
      </p:sp>
      <p:pic>
        <p:nvPicPr>
          <p:cNvPr id="358" name="Google Shape;358;p27"/>
          <p:cNvPicPr preferRelativeResize="0"/>
          <p:nvPr/>
        </p:nvPicPr>
        <p:blipFill>
          <a:blip r:embed="rId3">
            <a:alphaModFix/>
          </a:blip>
          <a:stretch>
            <a:fillRect/>
          </a:stretch>
        </p:blipFill>
        <p:spPr>
          <a:xfrm>
            <a:off x="11620950" y="9217500"/>
            <a:ext cx="1371600" cy="571500"/>
          </a:xfrm>
          <a:prstGeom prst="rect">
            <a:avLst/>
          </a:prstGeom>
          <a:noFill/>
          <a:ln>
            <a:noFill/>
          </a:ln>
        </p:spPr>
      </p:pic>
      <p:pic>
        <p:nvPicPr>
          <p:cNvPr id="359" name="Google Shape;359;p27"/>
          <p:cNvPicPr preferRelativeResize="0"/>
          <p:nvPr/>
        </p:nvPicPr>
        <p:blipFill>
          <a:blip r:embed="rId4">
            <a:alphaModFix/>
          </a:blip>
          <a:stretch>
            <a:fillRect/>
          </a:stretch>
        </p:blipFill>
        <p:spPr>
          <a:xfrm>
            <a:off x="9003600" y="4204200"/>
            <a:ext cx="4014001" cy="4014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0"/>
          <p:cNvPicPr preferRelativeResize="0"/>
          <p:nvPr/>
        </p:nvPicPr>
        <p:blipFill>
          <a:blip r:embed="rId3">
            <a:alphaModFix/>
          </a:blip>
          <a:stretch>
            <a:fillRect/>
          </a:stretch>
        </p:blipFill>
        <p:spPr>
          <a:xfrm>
            <a:off x="1009359" y="3145552"/>
            <a:ext cx="1562100" cy="590550"/>
          </a:xfrm>
          <a:prstGeom prst="rect">
            <a:avLst/>
          </a:prstGeom>
          <a:noFill/>
          <a:ln>
            <a:noFill/>
          </a:ln>
        </p:spPr>
      </p:pic>
      <p:sp>
        <p:nvSpPr>
          <p:cNvPr id="129" name="Google Shape;129;p10"/>
          <p:cNvSpPr txBox="1"/>
          <p:nvPr>
            <p:ph idx="4294967295" type="body"/>
          </p:nvPr>
        </p:nvSpPr>
        <p:spPr>
          <a:xfrm>
            <a:off x="6268357" y="10551348"/>
            <a:ext cx="6120607" cy="317501"/>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venir"/>
              <a:buNone/>
            </a:pPr>
            <a:r>
              <a:rPr b="0" i="0" lang="en-US" sz="1800" u="none" cap="none" strike="noStrike">
                <a:solidFill>
                  <a:srgbClr val="FFFFFF"/>
                </a:solidFill>
                <a:latin typeface="Avenir"/>
                <a:ea typeface="Avenir"/>
                <a:cs typeface="Avenir"/>
                <a:sym typeface="Avenir"/>
              </a:rPr>
              <a:t>PRESENTATION NAME / 2020 / SLIDE # </a:t>
            </a:r>
            <a:endParaRPr/>
          </a:p>
        </p:txBody>
      </p:sp>
      <p:sp>
        <p:nvSpPr>
          <p:cNvPr id="130" name="Google Shape;130;p10"/>
          <p:cNvSpPr txBox="1"/>
          <p:nvPr>
            <p:ph idx="4294967295" type="sldNum"/>
          </p:nvPr>
        </p:nvSpPr>
        <p:spPr>
          <a:xfrm>
            <a:off x="12462174" y="10566511"/>
            <a:ext cx="216406" cy="348813"/>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600"/>
              <a:buFont typeface="Helvetica Neue Light"/>
              <a:buNone/>
            </a:pPr>
            <a:fld id="{00000000-1234-1234-1234-123412341234}" type="slidenum">
              <a:rPr b="0" i="0" lang="en-US" sz="1600" u="none" cap="none" strike="noStrike">
                <a:solidFill>
                  <a:srgbClr val="000000"/>
                </a:solidFill>
                <a:latin typeface="Helvetica Neue Light"/>
                <a:ea typeface="Helvetica Neue Light"/>
                <a:cs typeface="Helvetica Neue Light"/>
                <a:sym typeface="Helvetica Neue Light"/>
              </a:rPr>
              <a:t>‹#›</a:t>
            </a:fld>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131" name="Google Shape;131;p10"/>
          <p:cNvSpPr txBox="1"/>
          <p:nvPr/>
        </p:nvSpPr>
        <p:spPr>
          <a:xfrm>
            <a:off x="2142319" y="294127"/>
            <a:ext cx="8252100" cy="215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6000"/>
              <a:buFont typeface="Avenir"/>
              <a:buNone/>
            </a:pPr>
            <a:r>
              <a:rPr lang="en-US" sz="5000">
                <a:solidFill>
                  <a:srgbClr val="FFFFFF"/>
                </a:solidFill>
              </a:rPr>
              <a:t>Let’s Connect!</a:t>
            </a:r>
            <a:endParaRPr sz="5000"/>
          </a:p>
        </p:txBody>
      </p:sp>
      <p:pic>
        <p:nvPicPr>
          <p:cNvPr id="132" name="Google Shape;132;p10"/>
          <p:cNvPicPr preferRelativeResize="0"/>
          <p:nvPr/>
        </p:nvPicPr>
        <p:blipFill rotWithShape="1">
          <a:blip r:embed="rId4">
            <a:alphaModFix/>
          </a:blip>
          <a:srcRect b="7145" l="0" r="0" t="3870"/>
          <a:stretch/>
        </p:blipFill>
        <p:spPr>
          <a:xfrm>
            <a:off x="9609425" y="4808525"/>
            <a:ext cx="1677162" cy="2369900"/>
          </a:xfrm>
          <a:prstGeom prst="rect">
            <a:avLst/>
          </a:prstGeom>
          <a:noFill/>
          <a:ln>
            <a:noFill/>
          </a:ln>
          <a:effectLst>
            <a:outerShdw blurRad="57150" rotWithShape="0" algn="bl" dir="7740000" dist="238125">
              <a:srgbClr val="000000">
                <a:alpha val="50000"/>
              </a:srgbClr>
            </a:outerShdw>
          </a:effectLst>
        </p:spPr>
      </p:pic>
      <p:pic>
        <p:nvPicPr>
          <p:cNvPr id="133" name="Google Shape;133;p10"/>
          <p:cNvPicPr preferRelativeResize="0"/>
          <p:nvPr/>
        </p:nvPicPr>
        <p:blipFill rotWithShape="1">
          <a:blip r:embed="rId5">
            <a:alphaModFix/>
          </a:blip>
          <a:srcRect b="57562" l="0" r="0" t="0"/>
          <a:stretch/>
        </p:blipFill>
        <p:spPr>
          <a:xfrm>
            <a:off x="5365188" y="8164874"/>
            <a:ext cx="2940024" cy="871425"/>
          </a:xfrm>
          <a:prstGeom prst="rect">
            <a:avLst/>
          </a:prstGeom>
          <a:noFill/>
          <a:ln>
            <a:noFill/>
          </a:ln>
          <a:effectLst>
            <a:outerShdw blurRad="57150" rotWithShape="0" algn="bl" dir="7860000" dist="180975">
              <a:srgbClr val="000000">
                <a:alpha val="50000"/>
              </a:srgbClr>
            </a:outerShdw>
          </a:effectLst>
        </p:spPr>
      </p:pic>
      <p:sp>
        <p:nvSpPr>
          <p:cNvPr id="134" name="Google Shape;134;p10"/>
          <p:cNvSpPr/>
          <p:nvPr/>
        </p:nvSpPr>
        <p:spPr>
          <a:xfrm>
            <a:off x="9382413" y="3231275"/>
            <a:ext cx="2131200" cy="1670400"/>
          </a:xfrm>
          <a:prstGeom prst="roundRect">
            <a:avLst>
              <a:gd fmla="val 16667" name="adj"/>
            </a:avLst>
          </a:prstGeom>
          <a:solidFill>
            <a:srgbClr val="00C8C8"/>
          </a:solidFill>
          <a:ln cap="flat" cmpd="sng" w="9525">
            <a:solidFill>
              <a:schemeClr val="dk2"/>
            </a:solidFill>
            <a:prstDash val="solid"/>
            <a:round/>
            <a:headEnd len="sm" w="sm" type="none"/>
            <a:tailEnd len="sm" w="sm" type="none"/>
          </a:ln>
          <a:effectLst>
            <a:outerShdw blurRad="57150" rotWithShape="0" algn="bl" dir="7920000" dist="2476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Promising Results</a:t>
            </a:r>
            <a:endParaRPr sz="3000"/>
          </a:p>
        </p:txBody>
      </p:sp>
      <p:sp>
        <p:nvSpPr>
          <p:cNvPr id="135" name="Google Shape;135;p10"/>
          <p:cNvSpPr/>
          <p:nvPr/>
        </p:nvSpPr>
        <p:spPr>
          <a:xfrm>
            <a:off x="5769600" y="6367876"/>
            <a:ext cx="2131200" cy="1874100"/>
          </a:xfrm>
          <a:prstGeom prst="roundRect">
            <a:avLst>
              <a:gd fmla="val 16667" name="adj"/>
            </a:avLst>
          </a:prstGeom>
          <a:solidFill>
            <a:srgbClr val="D1D8ED"/>
          </a:solidFill>
          <a:ln cap="flat" cmpd="sng" w="9525">
            <a:solidFill>
              <a:schemeClr val="dk2"/>
            </a:solidFill>
            <a:prstDash val="solid"/>
            <a:round/>
            <a:headEnd len="sm" w="sm" type="none"/>
            <a:tailEnd len="sm" w="sm" type="none"/>
          </a:ln>
          <a:effectLst>
            <a:outerShdw blurRad="57150" rotWithShape="0" algn="bl" dir="7740000" dist="2381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000"/>
              <a:t>The “Never Decrypt” Solution</a:t>
            </a:r>
            <a:endParaRPr sz="3000"/>
          </a:p>
        </p:txBody>
      </p:sp>
      <p:pic>
        <p:nvPicPr>
          <p:cNvPr id="136" name="Google Shape;136;p10"/>
          <p:cNvPicPr preferRelativeResize="0"/>
          <p:nvPr/>
        </p:nvPicPr>
        <p:blipFill rotWithShape="1">
          <a:blip r:embed="rId6">
            <a:alphaModFix/>
          </a:blip>
          <a:srcRect b="0" l="0" r="6279" t="13985"/>
          <a:stretch/>
        </p:blipFill>
        <p:spPr>
          <a:xfrm>
            <a:off x="1771937" y="4697475"/>
            <a:ext cx="2733023" cy="1670400"/>
          </a:xfrm>
          <a:prstGeom prst="rect">
            <a:avLst/>
          </a:prstGeom>
          <a:noFill/>
          <a:ln>
            <a:noFill/>
          </a:ln>
          <a:effectLst>
            <a:outerShdw blurRad="57150" rotWithShape="0" algn="bl" dir="8520000" dist="371475">
              <a:srgbClr val="000000">
                <a:alpha val="50000"/>
              </a:srgbClr>
            </a:outerShdw>
          </a:effectLst>
        </p:spPr>
      </p:pic>
      <p:pic>
        <p:nvPicPr>
          <p:cNvPr id="137" name="Google Shape;137;p10"/>
          <p:cNvPicPr preferRelativeResize="0"/>
          <p:nvPr/>
        </p:nvPicPr>
        <p:blipFill>
          <a:blip r:embed="rId7">
            <a:alphaModFix/>
          </a:blip>
          <a:stretch>
            <a:fillRect/>
          </a:stretch>
        </p:blipFill>
        <p:spPr>
          <a:xfrm>
            <a:off x="0" y="3231275"/>
            <a:ext cx="1371600" cy="571500"/>
          </a:xfrm>
          <a:prstGeom prst="rect">
            <a:avLst/>
          </a:prstGeom>
          <a:noFill/>
          <a:ln>
            <a:noFill/>
          </a:ln>
        </p:spPr>
      </p:pic>
      <p:sp>
        <p:nvSpPr>
          <p:cNvPr id="138" name="Google Shape;138;p10"/>
          <p:cNvSpPr/>
          <p:nvPr/>
        </p:nvSpPr>
        <p:spPr>
          <a:xfrm>
            <a:off x="2076738" y="3231275"/>
            <a:ext cx="2131200" cy="1670400"/>
          </a:xfrm>
          <a:prstGeom prst="roundRect">
            <a:avLst>
              <a:gd fmla="val 16667" name="adj"/>
            </a:avLst>
          </a:prstGeom>
          <a:solidFill>
            <a:srgbClr val="C3D83F"/>
          </a:solidFill>
          <a:ln cap="flat" cmpd="sng" w="9525">
            <a:solidFill>
              <a:schemeClr val="dk2"/>
            </a:solidFill>
            <a:prstDash val="solid"/>
            <a:round/>
            <a:headEnd len="sm" w="sm" type="none"/>
            <a:tailEnd len="sm" w="sm" type="none"/>
          </a:ln>
          <a:effectLst>
            <a:outerShdw blurRad="57150" rotWithShape="0" algn="bl" dir="8700000" dist="3048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000"/>
              <a:t>To Decrypt or not to?</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28"/>
          <p:cNvPicPr preferRelativeResize="0"/>
          <p:nvPr/>
        </p:nvPicPr>
        <p:blipFill rotWithShape="1">
          <a:blip r:embed="rId3">
            <a:alphaModFix/>
          </a:blip>
          <a:srcRect b="0" l="0" r="0" t="4897"/>
          <a:stretch/>
        </p:blipFill>
        <p:spPr>
          <a:xfrm>
            <a:off x="152400" y="1708800"/>
            <a:ext cx="12700003" cy="8020876"/>
          </a:xfrm>
          <a:prstGeom prst="rect">
            <a:avLst/>
          </a:prstGeom>
          <a:noFill/>
          <a:ln>
            <a:noFill/>
          </a:ln>
        </p:spPr>
      </p:pic>
      <p:sp>
        <p:nvSpPr>
          <p:cNvPr id="365" name="Google Shape;365;p28"/>
          <p:cNvSpPr txBox="1"/>
          <p:nvPr>
            <p:ph idx="4294967295" type="body"/>
          </p:nvPr>
        </p:nvSpPr>
        <p:spPr>
          <a:xfrm>
            <a:off x="4946000" y="392400"/>
            <a:ext cx="3112800" cy="1181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a:t>
            </a:r>
            <a:r>
              <a:rPr lang="en-US" sz="5000">
                <a:solidFill>
                  <a:srgbClr val="3EB496"/>
                </a:solidFill>
                <a:latin typeface="Arial"/>
                <a:ea typeface="Arial"/>
                <a:cs typeface="Arial"/>
                <a:sym typeface="Arial"/>
              </a:rPr>
              <a:t>iammyr</a:t>
            </a:r>
            <a:endParaRPr b="1" sz="5000">
              <a:solidFill>
                <a:srgbClr val="3EB496"/>
              </a:solidFill>
            </a:endParaRPr>
          </a:p>
        </p:txBody>
      </p:sp>
      <p:pic>
        <p:nvPicPr>
          <p:cNvPr id="366" name="Google Shape;366;p28"/>
          <p:cNvPicPr preferRelativeResize="0"/>
          <p:nvPr/>
        </p:nvPicPr>
        <p:blipFill>
          <a:blip r:embed="rId4">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1"/>
          <p:cNvSpPr txBox="1"/>
          <p:nvPr>
            <p:ph type="title"/>
          </p:nvPr>
        </p:nvSpPr>
        <p:spPr>
          <a:xfrm>
            <a:off x="931453" y="80950"/>
            <a:ext cx="11728500" cy="215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5000">
                <a:latin typeface="Arial"/>
                <a:ea typeface="Arial"/>
                <a:cs typeface="Arial"/>
                <a:sym typeface="Arial"/>
              </a:rPr>
              <a:t>Myriam Leggieri</a:t>
            </a:r>
            <a:endParaRPr b="0" sz="5000">
              <a:latin typeface="Arial"/>
              <a:ea typeface="Arial"/>
              <a:cs typeface="Arial"/>
              <a:sym typeface="Arial"/>
            </a:endParaRPr>
          </a:p>
        </p:txBody>
      </p:sp>
      <p:sp>
        <p:nvSpPr>
          <p:cNvPr id="144" name="Google Shape;144;p11"/>
          <p:cNvSpPr txBox="1"/>
          <p:nvPr>
            <p:ph idx="1" type="body"/>
          </p:nvPr>
        </p:nvSpPr>
        <p:spPr>
          <a:xfrm>
            <a:off x="6702225" y="1846900"/>
            <a:ext cx="5714100" cy="586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solidFill>
                  <a:srgbClr val="00527C"/>
                </a:solidFill>
              </a:rPr>
              <a:t>Security Engineer</a:t>
            </a:r>
            <a:endParaRPr sz="3000">
              <a:solidFill>
                <a:srgbClr val="00527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96318A"/>
                </a:solidFill>
              </a:rPr>
              <a:t>Design and Code Security Review</a:t>
            </a:r>
            <a:endParaRPr>
              <a:solidFill>
                <a:srgbClr val="96318A"/>
              </a:solidFill>
            </a:endParaRPr>
          </a:p>
          <a:p>
            <a:pPr indent="0" lvl="0" marL="0" rtl="0" algn="l">
              <a:spcBef>
                <a:spcPts val="0"/>
              </a:spcBef>
              <a:spcAft>
                <a:spcPts val="0"/>
              </a:spcAft>
              <a:buNone/>
            </a:pPr>
            <a:r>
              <a:t/>
            </a:r>
            <a:endParaRPr>
              <a:solidFill>
                <a:srgbClr val="96318A"/>
              </a:solidFill>
            </a:endParaRPr>
          </a:p>
          <a:p>
            <a:pPr indent="0" lvl="0" marL="0" rtl="0" algn="l">
              <a:spcBef>
                <a:spcPts val="0"/>
              </a:spcBef>
              <a:spcAft>
                <a:spcPts val="0"/>
              </a:spcAft>
              <a:buNone/>
            </a:pPr>
            <a:r>
              <a:rPr lang="en-US">
                <a:solidFill>
                  <a:srgbClr val="96318A"/>
                </a:solidFill>
              </a:rPr>
              <a:t>Development of Security Tools</a:t>
            </a:r>
            <a:endParaRPr>
              <a:solidFill>
                <a:srgbClr val="96318A"/>
              </a:solidFill>
            </a:endParaRPr>
          </a:p>
          <a:p>
            <a:pPr indent="0" lvl="0" marL="0" rtl="0" algn="l">
              <a:spcBef>
                <a:spcPts val="0"/>
              </a:spcBef>
              <a:spcAft>
                <a:spcPts val="0"/>
              </a:spcAft>
              <a:buNone/>
            </a:pPr>
            <a:r>
              <a:t/>
            </a:r>
            <a:endParaRPr>
              <a:solidFill>
                <a:srgbClr val="96318A"/>
              </a:solidFill>
            </a:endParaRPr>
          </a:p>
          <a:p>
            <a:pPr indent="0" lvl="0" marL="0" rtl="0" algn="l">
              <a:spcBef>
                <a:spcPts val="0"/>
              </a:spcBef>
              <a:spcAft>
                <a:spcPts val="0"/>
              </a:spcAft>
              <a:buNone/>
            </a:pPr>
            <a:r>
              <a:rPr lang="en-US">
                <a:solidFill>
                  <a:srgbClr val="96318A"/>
                </a:solidFill>
              </a:rPr>
              <a:t>Security Awareness</a:t>
            </a:r>
            <a:endParaRPr>
              <a:solidFill>
                <a:srgbClr val="96318A"/>
              </a:solidFill>
            </a:endParaRPr>
          </a:p>
          <a:p>
            <a:pPr indent="0" lvl="0" marL="0" rtl="0" algn="l">
              <a:spcBef>
                <a:spcPts val="0"/>
              </a:spcBef>
              <a:spcAft>
                <a:spcPts val="0"/>
              </a:spcAft>
              <a:buNone/>
            </a:pPr>
            <a:r>
              <a:t/>
            </a:r>
            <a:endParaRPr>
              <a:solidFill>
                <a:srgbClr val="96318A"/>
              </a:solidFill>
            </a:endParaRPr>
          </a:p>
          <a:p>
            <a:pPr indent="0" lvl="0" marL="0" rtl="0" algn="l">
              <a:spcBef>
                <a:spcPts val="0"/>
              </a:spcBef>
              <a:spcAft>
                <a:spcPts val="0"/>
              </a:spcAft>
              <a:buNone/>
            </a:pPr>
            <a:r>
              <a:rPr lang="en-US">
                <a:solidFill>
                  <a:srgbClr val="96318A"/>
                </a:solidFill>
              </a:rPr>
              <a:t>Pentesting</a:t>
            </a:r>
            <a:endParaRPr>
              <a:solidFill>
                <a:srgbClr val="96318A"/>
              </a:solidFill>
            </a:endParaRPr>
          </a:p>
          <a:p>
            <a:pPr indent="0" lvl="0" marL="0" rtl="0" algn="l">
              <a:spcBef>
                <a:spcPts val="0"/>
              </a:spcBef>
              <a:spcAft>
                <a:spcPts val="0"/>
              </a:spcAft>
              <a:buNone/>
            </a:pPr>
            <a:r>
              <a:t/>
            </a:r>
            <a:endParaRPr>
              <a:solidFill>
                <a:srgbClr val="96318A"/>
              </a:solidFill>
            </a:endParaRPr>
          </a:p>
        </p:txBody>
      </p:sp>
      <p:pic>
        <p:nvPicPr>
          <p:cNvPr id="145" name="Google Shape;145;p11"/>
          <p:cNvPicPr preferRelativeResize="0"/>
          <p:nvPr/>
        </p:nvPicPr>
        <p:blipFill>
          <a:blip r:embed="rId3">
            <a:alphaModFix/>
          </a:blip>
          <a:stretch>
            <a:fillRect/>
          </a:stretch>
        </p:blipFill>
        <p:spPr>
          <a:xfrm>
            <a:off x="575898" y="1995149"/>
            <a:ext cx="5682663" cy="3576501"/>
          </a:xfrm>
          <a:prstGeom prst="rect">
            <a:avLst/>
          </a:prstGeom>
          <a:noFill/>
          <a:ln>
            <a:noFill/>
          </a:ln>
        </p:spPr>
      </p:pic>
      <p:sp>
        <p:nvSpPr>
          <p:cNvPr id="146" name="Google Shape;146;p11"/>
          <p:cNvSpPr txBox="1"/>
          <p:nvPr/>
        </p:nvSpPr>
        <p:spPr>
          <a:xfrm>
            <a:off x="1890675" y="5376000"/>
            <a:ext cx="30531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rgbClr val="3EB496"/>
                </a:solidFill>
              </a:rPr>
              <a:t>@</a:t>
            </a:r>
            <a:r>
              <a:rPr lang="en-US" sz="5000">
                <a:solidFill>
                  <a:srgbClr val="3EB496"/>
                </a:solidFill>
              </a:rPr>
              <a:t>iammyr</a:t>
            </a:r>
            <a:endParaRPr sz="5000">
              <a:solidFill>
                <a:srgbClr val="3EB496"/>
              </a:solidFill>
            </a:endParaRPr>
          </a:p>
        </p:txBody>
      </p:sp>
      <p:pic>
        <p:nvPicPr>
          <p:cNvPr id="147" name="Google Shape;147;p11"/>
          <p:cNvPicPr preferRelativeResize="0"/>
          <p:nvPr/>
        </p:nvPicPr>
        <p:blipFill>
          <a:blip r:embed="rId4">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12"/>
          <p:cNvPicPr preferRelativeResize="0"/>
          <p:nvPr/>
        </p:nvPicPr>
        <p:blipFill>
          <a:blip r:embed="rId3">
            <a:alphaModFix/>
          </a:blip>
          <a:stretch>
            <a:fillRect/>
          </a:stretch>
        </p:blipFill>
        <p:spPr>
          <a:xfrm>
            <a:off x="1561504" y="1862400"/>
            <a:ext cx="9854296" cy="7702825"/>
          </a:xfrm>
          <a:prstGeom prst="rect">
            <a:avLst/>
          </a:prstGeom>
          <a:noFill/>
          <a:ln>
            <a:noFill/>
          </a:ln>
          <a:effectLst>
            <a:outerShdw blurRad="385763" rotWithShape="0" algn="bl" dir="18960000" dist="352425">
              <a:srgbClr val="000000">
                <a:alpha val="50000"/>
              </a:srgbClr>
            </a:outerShdw>
          </a:effectLst>
        </p:spPr>
      </p:pic>
      <p:sp>
        <p:nvSpPr>
          <p:cNvPr id="153" name="Google Shape;153;p12"/>
          <p:cNvSpPr txBox="1"/>
          <p:nvPr/>
        </p:nvSpPr>
        <p:spPr>
          <a:xfrm>
            <a:off x="809600" y="0"/>
            <a:ext cx="11385600" cy="1862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5000">
                <a:solidFill>
                  <a:srgbClr val="3EB496"/>
                </a:solidFill>
              </a:rPr>
              <a:t>Encryption</a:t>
            </a:r>
            <a:r>
              <a:rPr lang="en-US" sz="5000">
                <a:solidFill>
                  <a:srgbClr val="3EB496"/>
                </a:solidFill>
                <a:latin typeface="Avenir"/>
                <a:ea typeface="Avenir"/>
                <a:cs typeface="Avenir"/>
                <a:sym typeface="Avenir"/>
              </a:rPr>
              <a:t> </a:t>
            </a:r>
            <a:r>
              <a:rPr lang="en-US" sz="5000">
                <a:solidFill>
                  <a:srgbClr val="FFFFFF"/>
                </a:solidFill>
              </a:rPr>
              <a:t>vs.</a:t>
            </a:r>
            <a:r>
              <a:rPr lang="en-US" sz="5000">
                <a:solidFill>
                  <a:schemeClr val="lt1"/>
                </a:solidFill>
                <a:latin typeface="Avenir"/>
                <a:ea typeface="Avenir"/>
                <a:cs typeface="Avenir"/>
                <a:sym typeface="Avenir"/>
              </a:rPr>
              <a:t> </a:t>
            </a:r>
            <a:r>
              <a:rPr lang="en-US" sz="5000">
                <a:solidFill>
                  <a:srgbClr val="C86EC6"/>
                </a:solidFill>
              </a:rPr>
              <a:t>Security</a:t>
            </a:r>
            <a:endParaRPr/>
          </a:p>
        </p:txBody>
      </p:sp>
      <p:pic>
        <p:nvPicPr>
          <p:cNvPr id="154" name="Google Shape;154;p12"/>
          <p:cNvPicPr preferRelativeResize="0"/>
          <p:nvPr/>
        </p:nvPicPr>
        <p:blipFill>
          <a:blip r:embed="rId4">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13"/>
          <p:cNvPicPr preferRelativeResize="0"/>
          <p:nvPr/>
        </p:nvPicPr>
        <p:blipFill>
          <a:blip r:embed="rId3">
            <a:alphaModFix amt="62000"/>
          </a:blip>
          <a:stretch>
            <a:fillRect/>
          </a:stretch>
        </p:blipFill>
        <p:spPr>
          <a:xfrm>
            <a:off x="0" y="472950"/>
            <a:ext cx="13004799" cy="8720861"/>
          </a:xfrm>
          <a:prstGeom prst="rect">
            <a:avLst/>
          </a:prstGeom>
          <a:noFill/>
          <a:ln>
            <a:noFill/>
          </a:ln>
        </p:spPr>
      </p:pic>
      <p:pic>
        <p:nvPicPr>
          <p:cNvPr id="160" name="Google Shape;160;p13"/>
          <p:cNvPicPr preferRelativeResize="0"/>
          <p:nvPr/>
        </p:nvPicPr>
        <p:blipFill>
          <a:blip r:embed="rId4">
            <a:alphaModFix/>
          </a:blip>
          <a:stretch>
            <a:fillRect/>
          </a:stretch>
        </p:blipFill>
        <p:spPr>
          <a:xfrm>
            <a:off x="190904" y="191482"/>
            <a:ext cx="2857500" cy="2247900"/>
          </a:xfrm>
          <a:prstGeom prst="rect">
            <a:avLst/>
          </a:prstGeom>
          <a:noFill/>
          <a:ln>
            <a:noFill/>
          </a:ln>
        </p:spPr>
      </p:pic>
      <p:pic>
        <p:nvPicPr>
          <p:cNvPr id="161" name="Google Shape;161;p13"/>
          <p:cNvPicPr preferRelativeResize="0"/>
          <p:nvPr/>
        </p:nvPicPr>
        <p:blipFill>
          <a:blip r:embed="rId4">
            <a:alphaModFix/>
          </a:blip>
          <a:stretch>
            <a:fillRect/>
          </a:stretch>
        </p:blipFill>
        <p:spPr>
          <a:xfrm>
            <a:off x="9019604" y="5725082"/>
            <a:ext cx="2857500" cy="2247900"/>
          </a:xfrm>
          <a:prstGeom prst="rect">
            <a:avLst/>
          </a:prstGeom>
          <a:noFill/>
          <a:ln>
            <a:noFill/>
          </a:ln>
        </p:spPr>
      </p:pic>
      <p:pic>
        <p:nvPicPr>
          <p:cNvPr id="162" name="Google Shape;162;p13"/>
          <p:cNvPicPr preferRelativeResize="0"/>
          <p:nvPr/>
        </p:nvPicPr>
        <p:blipFill rotWithShape="1">
          <a:blip r:embed="rId5">
            <a:alphaModFix amt="66000"/>
          </a:blip>
          <a:srcRect b="0" l="0" r="6279" t="13985"/>
          <a:stretch/>
        </p:blipFill>
        <p:spPr>
          <a:xfrm>
            <a:off x="1863725" y="2227575"/>
            <a:ext cx="3988019" cy="2437425"/>
          </a:xfrm>
          <a:prstGeom prst="rect">
            <a:avLst/>
          </a:prstGeom>
          <a:noFill/>
          <a:ln>
            <a:noFill/>
          </a:ln>
        </p:spPr>
      </p:pic>
      <p:pic>
        <p:nvPicPr>
          <p:cNvPr id="163" name="Google Shape;163;p13"/>
          <p:cNvPicPr preferRelativeResize="0"/>
          <p:nvPr/>
        </p:nvPicPr>
        <p:blipFill>
          <a:blip r:embed="rId6">
            <a:alphaModFix/>
          </a:blip>
          <a:stretch>
            <a:fillRect/>
          </a:stretch>
        </p:blipFill>
        <p:spPr>
          <a:xfrm>
            <a:off x="5545804" y="2996957"/>
            <a:ext cx="2728118" cy="2728118"/>
          </a:xfrm>
          <a:prstGeom prst="rect">
            <a:avLst/>
          </a:prstGeom>
          <a:noFill/>
          <a:ln>
            <a:noFill/>
          </a:ln>
        </p:spPr>
      </p:pic>
      <p:pic>
        <p:nvPicPr>
          <p:cNvPr id="164" name="Google Shape;164;p13"/>
          <p:cNvPicPr preferRelativeResize="0"/>
          <p:nvPr/>
        </p:nvPicPr>
        <p:blipFill>
          <a:blip r:embed="rId7">
            <a:alphaModFix/>
          </a:blip>
          <a:stretch>
            <a:fillRect/>
          </a:stretch>
        </p:blipFill>
        <p:spPr>
          <a:xfrm>
            <a:off x="4673500" y="-33600"/>
            <a:ext cx="6772750" cy="3819825"/>
          </a:xfrm>
          <a:prstGeom prst="rect">
            <a:avLst/>
          </a:prstGeom>
          <a:noFill/>
          <a:ln>
            <a:noFill/>
          </a:ln>
        </p:spPr>
      </p:pic>
      <p:sp>
        <p:nvSpPr>
          <p:cNvPr id="165" name="Google Shape;165;p13"/>
          <p:cNvSpPr txBox="1"/>
          <p:nvPr>
            <p:ph idx="4294967295" type="body"/>
          </p:nvPr>
        </p:nvSpPr>
        <p:spPr>
          <a:xfrm>
            <a:off x="190900" y="5725075"/>
            <a:ext cx="5147100" cy="3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The</a:t>
            </a:r>
            <a:r>
              <a:rPr i="0" lang="en-US" sz="5000" u="none" cap="none" strike="noStrike">
                <a:solidFill>
                  <a:srgbClr val="3EB496"/>
                </a:solidFill>
                <a:latin typeface="Arial"/>
                <a:ea typeface="Arial"/>
                <a:cs typeface="Arial"/>
                <a:sym typeface="Arial"/>
              </a:rPr>
              <a:t> </a:t>
            </a:r>
            <a:r>
              <a:rPr lang="en-US" sz="5000">
                <a:latin typeface="Arial"/>
                <a:ea typeface="Arial"/>
                <a:cs typeface="Arial"/>
                <a:sym typeface="Arial"/>
              </a:rPr>
              <a:t>Problem</a:t>
            </a:r>
            <a:endParaRPr sz="5000">
              <a:latin typeface="Arial"/>
              <a:ea typeface="Arial"/>
              <a:cs typeface="Arial"/>
              <a:sym typeface="Arial"/>
            </a:endParaRPr>
          </a:p>
        </p:txBody>
      </p:sp>
      <p:pic>
        <p:nvPicPr>
          <p:cNvPr id="166" name="Google Shape;166;p13"/>
          <p:cNvPicPr preferRelativeResize="0"/>
          <p:nvPr/>
        </p:nvPicPr>
        <p:blipFill>
          <a:blip r:embed="rId8">
            <a:alphaModFix/>
          </a:blip>
          <a:stretch>
            <a:fillRect/>
          </a:stretch>
        </p:blipFill>
        <p:spPr>
          <a:xfrm>
            <a:off x="11620950" y="9217500"/>
            <a:ext cx="1371600"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4"/>
          <p:cNvSpPr txBox="1"/>
          <p:nvPr>
            <p:ph idx="1" type="body"/>
          </p:nvPr>
        </p:nvSpPr>
        <p:spPr>
          <a:xfrm>
            <a:off x="2091275" y="1097999"/>
            <a:ext cx="8889900" cy="3548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3EB496"/>
              </a:buClr>
              <a:buSzPts val="5000"/>
              <a:buFont typeface="Avenir"/>
              <a:buNone/>
            </a:pPr>
            <a:r>
              <a:rPr lang="en-US" sz="5000">
                <a:solidFill>
                  <a:srgbClr val="FFFFFF"/>
                </a:solidFill>
                <a:latin typeface="Arial"/>
                <a:ea typeface="Arial"/>
                <a:cs typeface="Arial"/>
                <a:sym typeface="Arial"/>
              </a:rPr>
              <a:t>Proposed</a:t>
            </a:r>
            <a:r>
              <a:rPr i="0" lang="en-US" sz="5000" u="none" cap="none" strike="noStrike">
                <a:solidFill>
                  <a:srgbClr val="3EB496"/>
                </a:solidFill>
                <a:latin typeface="Arial"/>
                <a:ea typeface="Arial"/>
                <a:cs typeface="Arial"/>
                <a:sym typeface="Arial"/>
              </a:rPr>
              <a:t> </a:t>
            </a:r>
            <a:r>
              <a:rPr lang="en-US" sz="5000">
                <a:latin typeface="Arial"/>
                <a:ea typeface="Arial"/>
                <a:cs typeface="Arial"/>
                <a:sym typeface="Arial"/>
              </a:rPr>
              <a:t>Solution</a:t>
            </a:r>
            <a:endParaRPr i="0" sz="5000" u="none" cap="none" strike="noStrike">
              <a:solidFill>
                <a:srgbClr val="FFFFFF"/>
              </a:solidFill>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latin typeface="Arial"/>
              <a:ea typeface="Arial"/>
              <a:cs typeface="Arial"/>
              <a:sym typeface="Arial"/>
            </a:endParaRPr>
          </a:p>
          <a:p>
            <a:pPr indent="0" lvl="0" marL="0" marR="0" rtl="0" algn="l">
              <a:lnSpc>
                <a:spcPct val="90000"/>
              </a:lnSpc>
              <a:spcBef>
                <a:spcPts val="0"/>
              </a:spcBef>
              <a:spcAft>
                <a:spcPts val="0"/>
              </a:spcAft>
              <a:buClr>
                <a:srgbClr val="3EB496"/>
              </a:buClr>
              <a:buSzPts val="5000"/>
              <a:buFont typeface="Avenir"/>
              <a:buNone/>
            </a:pPr>
            <a:r>
              <a:t/>
            </a:r>
            <a:endParaRPr b="1" sz="5000">
              <a:latin typeface="Arial"/>
              <a:ea typeface="Arial"/>
              <a:cs typeface="Arial"/>
              <a:sym typeface="Arial"/>
            </a:endParaRPr>
          </a:p>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Monitoring </a:t>
            </a:r>
            <a:r>
              <a:rPr lang="en-US" sz="5000">
                <a:solidFill>
                  <a:srgbClr val="FFFFFF"/>
                </a:solidFill>
                <a:latin typeface="Arial"/>
                <a:ea typeface="Arial"/>
                <a:cs typeface="Arial"/>
                <a:sym typeface="Arial"/>
              </a:rPr>
              <a:t>Encrypted</a:t>
            </a:r>
            <a:r>
              <a:rPr lang="en-US" sz="5000">
                <a:latin typeface="Arial"/>
                <a:ea typeface="Arial"/>
                <a:cs typeface="Arial"/>
                <a:sym typeface="Arial"/>
              </a:rPr>
              <a:t> </a:t>
            </a:r>
            <a:r>
              <a:rPr lang="en-US" sz="5000">
                <a:solidFill>
                  <a:srgbClr val="C86EC6"/>
                </a:solidFill>
                <a:latin typeface="Arial"/>
                <a:ea typeface="Arial"/>
                <a:cs typeface="Arial"/>
                <a:sym typeface="Arial"/>
              </a:rPr>
              <a:t>Traffic</a:t>
            </a:r>
            <a:endParaRPr sz="5000">
              <a:solidFill>
                <a:srgbClr val="C86EC6"/>
              </a:solidFill>
              <a:latin typeface="Arial"/>
              <a:ea typeface="Arial"/>
              <a:cs typeface="Arial"/>
              <a:sym typeface="Arial"/>
            </a:endParaRPr>
          </a:p>
          <a:p>
            <a:pPr indent="0" lvl="0" marL="0" rtl="0" algn="ctr">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without</a:t>
            </a:r>
            <a:r>
              <a:rPr lang="en-US" sz="5000">
                <a:latin typeface="Arial"/>
                <a:ea typeface="Arial"/>
                <a:cs typeface="Arial"/>
                <a:sym typeface="Arial"/>
              </a:rPr>
              <a:t> Decrypting </a:t>
            </a:r>
            <a:endParaRPr sz="14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p>
        </p:txBody>
      </p:sp>
      <p:pic>
        <p:nvPicPr>
          <p:cNvPr id="172" name="Google Shape;172;p14"/>
          <p:cNvPicPr preferRelativeResize="0"/>
          <p:nvPr/>
        </p:nvPicPr>
        <p:blipFill rotWithShape="1">
          <a:blip r:embed="rId3">
            <a:alphaModFix/>
          </a:blip>
          <a:srcRect b="57562" l="0" r="0" t="0"/>
          <a:stretch/>
        </p:blipFill>
        <p:spPr>
          <a:xfrm>
            <a:off x="3062310" y="1169151"/>
            <a:ext cx="6880200" cy="2039300"/>
          </a:xfrm>
          <a:prstGeom prst="rect">
            <a:avLst/>
          </a:prstGeom>
          <a:noFill/>
          <a:ln>
            <a:noFill/>
          </a:ln>
          <a:effectLst>
            <a:outerShdw blurRad="57150" rotWithShape="0" algn="bl" dir="7860000" dist="180975">
              <a:srgbClr val="000000">
                <a:alpha val="50000"/>
              </a:srgbClr>
            </a:outerShdw>
          </a:effectLst>
        </p:spPr>
      </p:pic>
      <p:pic>
        <p:nvPicPr>
          <p:cNvPr id="173" name="Google Shape;173;p14"/>
          <p:cNvPicPr preferRelativeResize="0"/>
          <p:nvPr/>
        </p:nvPicPr>
        <p:blipFill>
          <a:blip r:embed="rId4">
            <a:alphaModFix/>
          </a:blip>
          <a:stretch>
            <a:fillRect/>
          </a:stretch>
        </p:blipFill>
        <p:spPr>
          <a:xfrm>
            <a:off x="11250000" y="8783705"/>
            <a:ext cx="1562100" cy="590550"/>
          </a:xfrm>
          <a:prstGeom prst="rect">
            <a:avLst/>
          </a:prstGeom>
          <a:noFill/>
          <a:ln>
            <a:noFill/>
          </a:ln>
        </p:spPr>
      </p:pic>
      <p:pic>
        <p:nvPicPr>
          <p:cNvPr id="174" name="Google Shape;174;p14"/>
          <p:cNvPicPr preferRelativeResize="0"/>
          <p:nvPr/>
        </p:nvPicPr>
        <p:blipFill>
          <a:blip r:embed="rId5">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5"/>
          <p:cNvSpPr txBox="1"/>
          <p:nvPr>
            <p:ph idx="4294967295" type="body"/>
          </p:nvPr>
        </p:nvSpPr>
        <p:spPr>
          <a:xfrm>
            <a:off x="2091276" y="945593"/>
            <a:ext cx="9908700" cy="750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Convolutional Neural Networks (CNN)</a:t>
            </a:r>
            <a:r>
              <a:rPr lang="en-US" sz="5000">
                <a:solidFill>
                  <a:srgbClr val="3EB496"/>
                </a:solidFill>
              </a:rPr>
              <a:t> </a:t>
            </a:r>
            <a:endParaRPr sz="5000">
              <a:solidFill>
                <a:srgbClr val="3EB496"/>
              </a:solidFill>
            </a:endParaRPr>
          </a:p>
          <a:p>
            <a:pPr indent="0" lvl="0" marL="0" rtl="0" algn="l">
              <a:lnSpc>
                <a:spcPct val="90000"/>
              </a:lnSpc>
              <a:spcBef>
                <a:spcPts val="0"/>
              </a:spcBef>
              <a:spcAft>
                <a:spcPts val="0"/>
              </a:spcAft>
              <a:buClr>
                <a:srgbClr val="3EB496"/>
              </a:buClr>
              <a:buSzPts val="5000"/>
              <a:buFont typeface="Avenir"/>
              <a:buNone/>
            </a:pPr>
            <a:r>
              <a:t/>
            </a:r>
            <a:endParaRPr sz="5000">
              <a:solidFill>
                <a:srgbClr val="FFFFFF"/>
              </a:solidFill>
              <a:latin typeface="Arial"/>
              <a:ea typeface="Arial"/>
              <a:cs typeface="Arial"/>
              <a:sym typeface="Arial"/>
            </a:endParaRPr>
          </a:p>
          <a:p>
            <a:pPr indent="0" lvl="0" marL="0" rtl="0" algn="l">
              <a:lnSpc>
                <a:spcPct val="90000"/>
              </a:lnSpc>
              <a:spcBef>
                <a:spcPts val="0"/>
              </a:spcBef>
              <a:spcAft>
                <a:spcPts val="0"/>
              </a:spcAft>
              <a:buClr>
                <a:srgbClr val="3EB496"/>
              </a:buClr>
              <a:buSzPts val="5000"/>
              <a:buFont typeface="Avenir"/>
              <a:buNone/>
            </a:pPr>
            <a:r>
              <a:rPr lang="en-US" sz="5000">
                <a:solidFill>
                  <a:srgbClr val="FFFFFF"/>
                </a:solidFill>
                <a:latin typeface="Arial"/>
                <a:ea typeface="Arial"/>
                <a:cs typeface="Arial"/>
                <a:sym typeface="Arial"/>
              </a:rPr>
              <a:t>Long Short Term Memory Networks (LSTM)</a:t>
            </a:r>
            <a:r>
              <a:rPr lang="en-US" sz="5000"/>
              <a:t> </a:t>
            </a:r>
            <a:endParaRPr sz="5000"/>
          </a:p>
          <a:p>
            <a:pPr indent="0" lvl="0" marL="0" rtl="0" algn="l">
              <a:lnSpc>
                <a:spcPct val="90000"/>
              </a:lnSpc>
              <a:spcBef>
                <a:spcPts val="0"/>
              </a:spcBef>
              <a:spcAft>
                <a:spcPts val="0"/>
              </a:spcAft>
              <a:buClr>
                <a:srgbClr val="3EB496"/>
              </a:buClr>
              <a:buSzPts val="5000"/>
              <a:buFont typeface="Avenir"/>
              <a:buNone/>
            </a:pPr>
            <a:r>
              <a:t/>
            </a:r>
            <a:endParaRPr sz="5000"/>
          </a:p>
          <a:p>
            <a:pPr indent="0" lvl="0" marL="0" rtl="0" algn="l">
              <a:lnSpc>
                <a:spcPct val="90000"/>
              </a:lnSpc>
              <a:spcBef>
                <a:spcPts val="0"/>
              </a:spcBef>
              <a:spcAft>
                <a:spcPts val="0"/>
              </a:spcAft>
              <a:buClr>
                <a:srgbClr val="3EB496"/>
              </a:buClr>
              <a:buSzPts val="5000"/>
              <a:buFont typeface="Avenir"/>
              <a:buNone/>
            </a:pPr>
            <a:r>
              <a:rPr lang="en-US" sz="5000">
                <a:solidFill>
                  <a:srgbClr val="C86EC6"/>
                </a:solidFill>
                <a:latin typeface="Arial"/>
                <a:ea typeface="Arial"/>
                <a:cs typeface="Arial"/>
                <a:sym typeface="Arial"/>
              </a:rPr>
              <a:t>Conditional Random Fields (CRF)</a:t>
            </a:r>
            <a:endParaRPr sz="14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p>
        </p:txBody>
      </p:sp>
      <p:pic>
        <p:nvPicPr>
          <p:cNvPr id="180" name="Google Shape;180;p15"/>
          <p:cNvPicPr preferRelativeResize="0"/>
          <p:nvPr/>
        </p:nvPicPr>
        <p:blipFill>
          <a:blip r:embed="rId3">
            <a:alphaModFix/>
          </a:blip>
          <a:stretch>
            <a:fillRect/>
          </a:stretch>
        </p:blipFill>
        <p:spPr>
          <a:xfrm>
            <a:off x="322001" y="214677"/>
            <a:ext cx="2216600" cy="1743725"/>
          </a:xfrm>
          <a:prstGeom prst="rect">
            <a:avLst/>
          </a:prstGeom>
          <a:noFill/>
          <a:ln>
            <a:noFill/>
          </a:ln>
        </p:spPr>
      </p:pic>
      <p:pic>
        <p:nvPicPr>
          <p:cNvPr id="181" name="Google Shape;181;p15"/>
          <p:cNvPicPr preferRelativeResize="0"/>
          <p:nvPr/>
        </p:nvPicPr>
        <p:blipFill>
          <a:blip r:embed="rId4">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16"/>
          <p:cNvPicPr preferRelativeResize="0"/>
          <p:nvPr/>
        </p:nvPicPr>
        <p:blipFill rotWithShape="1">
          <a:blip r:embed="rId3">
            <a:alphaModFix/>
          </a:blip>
          <a:srcRect b="19353" l="0" r="2229" t="19670"/>
          <a:stretch/>
        </p:blipFill>
        <p:spPr>
          <a:xfrm>
            <a:off x="1852500" y="2943550"/>
            <a:ext cx="9299799" cy="3866500"/>
          </a:xfrm>
          <a:prstGeom prst="rect">
            <a:avLst/>
          </a:prstGeom>
          <a:noFill/>
          <a:ln>
            <a:noFill/>
          </a:ln>
          <a:effectLst>
            <a:outerShdw blurRad="142875" rotWithShape="0" algn="bl" dir="20280000" dist="361950">
              <a:srgbClr val="000000">
                <a:alpha val="50000"/>
              </a:srgbClr>
            </a:outerShdw>
          </a:effectLst>
        </p:spPr>
      </p:pic>
      <p:pic>
        <p:nvPicPr>
          <p:cNvPr id="187" name="Google Shape;187;p16"/>
          <p:cNvPicPr preferRelativeResize="0"/>
          <p:nvPr/>
        </p:nvPicPr>
        <p:blipFill>
          <a:blip r:embed="rId4">
            <a:alphaModFix/>
          </a:blip>
          <a:stretch>
            <a:fillRect/>
          </a:stretch>
        </p:blipFill>
        <p:spPr>
          <a:xfrm>
            <a:off x="11620950" y="9217500"/>
            <a:ext cx="1371600" cy="57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7"/>
          <p:cNvSpPr txBox="1"/>
          <p:nvPr>
            <p:ph idx="4294967295" type="body"/>
          </p:nvPr>
        </p:nvSpPr>
        <p:spPr>
          <a:xfrm>
            <a:off x="262476" y="793193"/>
            <a:ext cx="9908700" cy="750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EB496"/>
              </a:buClr>
              <a:buSzPts val="5000"/>
              <a:buFont typeface="Avenir"/>
              <a:buNone/>
            </a:pPr>
            <a:r>
              <a:rPr lang="en-US" sz="5000">
                <a:solidFill>
                  <a:srgbClr val="3EB496"/>
                </a:solidFill>
                <a:latin typeface="Arial"/>
                <a:ea typeface="Arial"/>
                <a:cs typeface="Arial"/>
                <a:sym typeface="Arial"/>
              </a:rPr>
              <a:t>CNN → </a:t>
            </a:r>
            <a:r>
              <a:rPr lang="en-US" sz="3600">
                <a:solidFill>
                  <a:srgbClr val="3EB496"/>
                </a:solidFill>
                <a:latin typeface="Arial"/>
                <a:ea typeface="Arial"/>
                <a:cs typeface="Arial"/>
                <a:sym typeface="Arial"/>
              </a:rPr>
              <a:t>Learn Spatio-Temporal features</a:t>
            </a:r>
            <a:endParaRPr sz="3600">
              <a:solidFill>
                <a:srgbClr val="3EB496"/>
              </a:solidFill>
              <a:latin typeface="Arial"/>
              <a:ea typeface="Arial"/>
              <a:cs typeface="Arial"/>
              <a:sym typeface="Arial"/>
            </a:endParaRPr>
          </a:p>
          <a:p>
            <a:pPr indent="0" lvl="0" marL="0" rtl="0" algn="l">
              <a:lnSpc>
                <a:spcPct val="90000"/>
              </a:lnSpc>
              <a:spcBef>
                <a:spcPts val="0"/>
              </a:spcBef>
              <a:spcAft>
                <a:spcPts val="0"/>
              </a:spcAft>
              <a:buClr>
                <a:srgbClr val="3EB496"/>
              </a:buClr>
              <a:buSzPts val="5000"/>
              <a:buFont typeface="Avenir"/>
              <a:buNone/>
            </a:pPr>
            <a:r>
              <a:t/>
            </a:r>
            <a:endParaRPr sz="3600">
              <a:solidFill>
                <a:srgbClr val="3EB496"/>
              </a:solidFill>
              <a:latin typeface="Arial"/>
              <a:ea typeface="Arial"/>
              <a:cs typeface="Arial"/>
              <a:sym typeface="Arial"/>
            </a:endParaRPr>
          </a:p>
          <a:p>
            <a:pPr indent="0" lvl="0" marL="0" rtl="0" algn="l">
              <a:lnSpc>
                <a:spcPct val="90000"/>
              </a:lnSpc>
              <a:spcBef>
                <a:spcPts val="0"/>
              </a:spcBef>
              <a:spcAft>
                <a:spcPts val="0"/>
              </a:spcAft>
              <a:buClr>
                <a:srgbClr val="3EB496"/>
              </a:buClr>
              <a:buSzPts val="5000"/>
              <a:buFont typeface="Avenir"/>
              <a:buNone/>
            </a:pPr>
            <a:r>
              <a:t/>
            </a:r>
            <a:endParaRPr sz="3600">
              <a:solidFill>
                <a:srgbClr val="3EB496"/>
              </a:solidFill>
              <a:latin typeface="Arial"/>
              <a:ea typeface="Arial"/>
              <a:cs typeface="Arial"/>
              <a:sym typeface="Arial"/>
            </a:endParaRPr>
          </a:p>
          <a:p>
            <a:pPr indent="0" lvl="0" marL="0" rtl="0" algn="l">
              <a:lnSpc>
                <a:spcPct val="90000"/>
              </a:lnSpc>
              <a:spcBef>
                <a:spcPts val="0"/>
              </a:spcBef>
              <a:spcAft>
                <a:spcPts val="0"/>
              </a:spcAft>
              <a:buClr>
                <a:srgbClr val="3EB496"/>
              </a:buClr>
              <a:buSzPts val="5000"/>
              <a:buFont typeface="Avenir"/>
              <a:buNone/>
            </a:pPr>
            <a:r>
              <a:t/>
            </a:r>
            <a:endParaRPr sz="5000">
              <a:solidFill>
                <a:srgbClr val="FFFFFF"/>
              </a:solidFill>
              <a:latin typeface="Arial"/>
              <a:ea typeface="Arial"/>
              <a:cs typeface="Arial"/>
              <a:sym typeface="Arial"/>
            </a:endParaRPr>
          </a:p>
          <a:p>
            <a:pPr indent="0" lvl="0" marL="0" rtl="0" algn="l">
              <a:lnSpc>
                <a:spcPct val="90000"/>
              </a:lnSpc>
              <a:spcBef>
                <a:spcPts val="0"/>
              </a:spcBef>
              <a:spcAft>
                <a:spcPts val="0"/>
              </a:spcAft>
              <a:buClr>
                <a:srgbClr val="3EB496"/>
              </a:buClr>
              <a:buSzPts val="5000"/>
              <a:buFont typeface="Avenir"/>
              <a:buNone/>
            </a:pPr>
            <a:r>
              <a:rPr lang="en-US" sz="5000">
                <a:solidFill>
                  <a:srgbClr val="FFFFFF"/>
                </a:solidFill>
                <a:latin typeface="Arial"/>
                <a:ea typeface="Arial"/>
                <a:cs typeface="Arial"/>
                <a:sym typeface="Arial"/>
              </a:rPr>
              <a:t>LSTM </a:t>
            </a:r>
            <a:r>
              <a:rPr lang="en-US" sz="5000">
                <a:solidFill>
                  <a:srgbClr val="FFFFFF"/>
                </a:solidFill>
                <a:latin typeface="Arial"/>
                <a:ea typeface="Arial"/>
                <a:cs typeface="Arial"/>
                <a:sym typeface="Arial"/>
              </a:rPr>
              <a:t>→</a:t>
            </a:r>
            <a:r>
              <a:rPr lang="en-US" sz="5000">
                <a:solidFill>
                  <a:srgbClr val="FFFFFF"/>
                </a:solidFill>
                <a:latin typeface="Arial"/>
                <a:ea typeface="Arial"/>
                <a:cs typeface="Arial"/>
                <a:sym typeface="Arial"/>
              </a:rPr>
              <a:t> </a:t>
            </a:r>
            <a:r>
              <a:rPr lang="en-US" sz="3600">
                <a:solidFill>
                  <a:srgbClr val="FFFFFF"/>
                </a:solidFill>
                <a:latin typeface="Arial"/>
                <a:ea typeface="Arial"/>
                <a:cs typeface="Arial"/>
                <a:sym typeface="Arial"/>
              </a:rPr>
              <a:t>Learn</a:t>
            </a:r>
            <a:r>
              <a:rPr lang="en-US" sz="3600">
                <a:solidFill>
                  <a:srgbClr val="FFFFFF"/>
                </a:solidFill>
                <a:latin typeface="Arial"/>
                <a:ea typeface="Arial"/>
                <a:cs typeface="Arial"/>
                <a:sym typeface="Arial"/>
              </a:rPr>
              <a:t> Long-Term Memories</a:t>
            </a:r>
            <a:endParaRPr sz="3600"/>
          </a:p>
          <a:p>
            <a:pPr indent="0" lvl="0" marL="0" rtl="0" algn="l">
              <a:lnSpc>
                <a:spcPct val="90000"/>
              </a:lnSpc>
              <a:spcBef>
                <a:spcPts val="0"/>
              </a:spcBef>
              <a:spcAft>
                <a:spcPts val="0"/>
              </a:spcAft>
              <a:buClr>
                <a:srgbClr val="3EB496"/>
              </a:buClr>
              <a:buSzPts val="5000"/>
              <a:buFont typeface="Avenir"/>
              <a:buNone/>
            </a:pPr>
            <a:r>
              <a:t/>
            </a:r>
            <a:endParaRPr sz="5000"/>
          </a:p>
          <a:p>
            <a:pPr indent="0" lvl="0" marL="0" rtl="0" algn="l">
              <a:lnSpc>
                <a:spcPct val="90000"/>
              </a:lnSpc>
              <a:spcBef>
                <a:spcPts val="0"/>
              </a:spcBef>
              <a:spcAft>
                <a:spcPts val="0"/>
              </a:spcAft>
              <a:buClr>
                <a:srgbClr val="3EB496"/>
              </a:buClr>
              <a:buSzPts val="5000"/>
              <a:buFont typeface="Avenir"/>
              <a:buNone/>
            </a:pPr>
            <a:r>
              <a:t/>
            </a:r>
            <a:endParaRPr sz="5000"/>
          </a:p>
          <a:p>
            <a:pPr indent="0" lvl="0" marL="0" rtl="0" algn="l">
              <a:lnSpc>
                <a:spcPct val="90000"/>
              </a:lnSpc>
              <a:spcBef>
                <a:spcPts val="0"/>
              </a:spcBef>
              <a:spcAft>
                <a:spcPts val="0"/>
              </a:spcAft>
              <a:buClr>
                <a:srgbClr val="3EB496"/>
              </a:buClr>
              <a:buSzPts val="5000"/>
              <a:buFont typeface="Avenir"/>
              <a:buNone/>
            </a:pPr>
            <a:r>
              <a:t/>
            </a:r>
            <a:endParaRPr sz="5000"/>
          </a:p>
          <a:p>
            <a:pPr indent="0" lvl="0" marL="0" rtl="0" algn="l">
              <a:lnSpc>
                <a:spcPct val="90000"/>
              </a:lnSpc>
              <a:spcBef>
                <a:spcPts val="0"/>
              </a:spcBef>
              <a:spcAft>
                <a:spcPts val="0"/>
              </a:spcAft>
              <a:buClr>
                <a:srgbClr val="3EB496"/>
              </a:buClr>
              <a:buSzPts val="5000"/>
              <a:buFont typeface="Avenir"/>
              <a:buNone/>
            </a:pPr>
            <a:r>
              <a:rPr lang="en-US" sz="5000">
                <a:solidFill>
                  <a:srgbClr val="C86EC6"/>
                </a:solidFill>
                <a:latin typeface="Arial"/>
                <a:ea typeface="Arial"/>
                <a:cs typeface="Arial"/>
                <a:sym typeface="Arial"/>
              </a:rPr>
              <a:t>CRF → </a:t>
            </a:r>
            <a:r>
              <a:rPr lang="en-US" sz="3600">
                <a:solidFill>
                  <a:srgbClr val="C86EC6"/>
                </a:solidFill>
                <a:latin typeface="Arial"/>
                <a:ea typeface="Arial"/>
                <a:cs typeface="Arial"/>
                <a:sym typeface="Arial"/>
              </a:rPr>
              <a:t>Learn from Textual Metadata</a:t>
            </a:r>
            <a:endParaRPr sz="36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EB496"/>
              </a:buClr>
              <a:buSzPts val="5000"/>
              <a:buFont typeface="Avenir"/>
              <a:buNone/>
            </a:pPr>
            <a:r>
              <a:t/>
            </a:r>
            <a:endParaRPr b="1" sz="5000"/>
          </a:p>
        </p:txBody>
      </p:sp>
      <p:pic>
        <p:nvPicPr>
          <p:cNvPr id="193" name="Google Shape;193;p17"/>
          <p:cNvPicPr preferRelativeResize="0"/>
          <p:nvPr/>
        </p:nvPicPr>
        <p:blipFill rotWithShape="1">
          <a:blip r:embed="rId3">
            <a:alphaModFix/>
          </a:blip>
          <a:srcRect b="62259" l="47071" r="12164" t="0"/>
          <a:stretch/>
        </p:blipFill>
        <p:spPr>
          <a:xfrm>
            <a:off x="9177600" y="396150"/>
            <a:ext cx="3475199" cy="2157450"/>
          </a:xfrm>
          <a:prstGeom prst="rect">
            <a:avLst/>
          </a:prstGeom>
          <a:noFill/>
          <a:ln>
            <a:noFill/>
          </a:ln>
        </p:spPr>
      </p:pic>
      <p:pic>
        <p:nvPicPr>
          <p:cNvPr id="194" name="Google Shape;194;p17"/>
          <p:cNvPicPr preferRelativeResize="0"/>
          <p:nvPr/>
        </p:nvPicPr>
        <p:blipFill>
          <a:blip r:embed="rId4">
            <a:alphaModFix/>
          </a:blip>
          <a:stretch>
            <a:fillRect/>
          </a:stretch>
        </p:blipFill>
        <p:spPr>
          <a:xfrm>
            <a:off x="10123976" y="3147600"/>
            <a:ext cx="2528824" cy="1896618"/>
          </a:xfrm>
          <a:prstGeom prst="rect">
            <a:avLst/>
          </a:prstGeom>
          <a:noFill/>
          <a:ln>
            <a:noFill/>
          </a:ln>
        </p:spPr>
      </p:pic>
      <p:pic>
        <p:nvPicPr>
          <p:cNvPr id="195" name="Google Shape;195;p17"/>
          <p:cNvPicPr preferRelativeResize="0"/>
          <p:nvPr/>
        </p:nvPicPr>
        <p:blipFill rotWithShape="1">
          <a:blip r:embed="rId5">
            <a:alphaModFix/>
          </a:blip>
          <a:srcRect b="14040" l="7837" r="4095" t="6543"/>
          <a:stretch/>
        </p:blipFill>
        <p:spPr>
          <a:xfrm>
            <a:off x="10022400" y="5971200"/>
            <a:ext cx="2630401" cy="1746042"/>
          </a:xfrm>
          <a:prstGeom prst="rect">
            <a:avLst/>
          </a:prstGeom>
          <a:noFill/>
          <a:ln>
            <a:noFill/>
          </a:ln>
        </p:spPr>
      </p:pic>
      <p:pic>
        <p:nvPicPr>
          <p:cNvPr id="196" name="Google Shape;196;p17"/>
          <p:cNvPicPr preferRelativeResize="0"/>
          <p:nvPr/>
        </p:nvPicPr>
        <p:blipFill>
          <a:blip r:embed="rId6">
            <a:alphaModFix/>
          </a:blip>
          <a:stretch>
            <a:fillRect/>
          </a:stretch>
        </p:blipFill>
        <p:spPr>
          <a:xfrm>
            <a:off x="7847079" y="7433607"/>
            <a:ext cx="2857500" cy="2247900"/>
          </a:xfrm>
          <a:prstGeom prst="rect">
            <a:avLst/>
          </a:prstGeom>
          <a:noFill/>
          <a:ln>
            <a:noFill/>
          </a:ln>
        </p:spPr>
      </p:pic>
      <p:pic>
        <p:nvPicPr>
          <p:cNvPr id="197" name="Google Shape;197;p17"/>
          <p:cNvPicPr preferRelativeResize="0"/>
          <p:nvPr/>
        </p:nvPicPr>
        <p:blipFill>
          <a:blip r:embed="rId7">
            <a:alphaModFix/>
          </a:blip>
          <a:stretch>
            <a:fillRect/>
          </a:stretch>
        </p:blipFill>
        <p:spPr>
          <a:xfrm>
            <a:off x="8199525" y="5730023"/>
            <a:ext cx="4776300" cy="3755275"/>
          </a:xfrm>
          <a:prstGeom prst="rect">
            <a:avLst/>
          </a:prstGeom>
          <a:noFill/>
          <a:ln>
            <a:noFill/>
          </a:ln>
        </p:spPr>
      </p:pic>
      <p:pic>
        <p:nvPicPr>
          <p:cNvPr id="198" name="Google Shape;198;p17"/>
          <p:cNvPicPr preferRelativeResize="0"/>
          <p:nvPr/>
        </p:nvPicPr>
        <p:blipFill>
          <a:blip r:embed="rId8">
            <a:alphaModFix/>
          </a:blip>
          <a:stretch>
            <a:fillRect/>
          </a:stretch>
        </p:blipFill>
        <p:spPr>
          <a:xfrm>
            <a:off x="11620950" y="9217500"/>
            <a:ext cx="1371600"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49494A"/>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